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426" r:id="rId3"/>
    <p:sldId id="428" r:id="rId4"/>
    <p:sldId id="407" r:id="rId5"/>
    <p:sldId id="427" r:id="rId6"/>
    <p:sldId id="429" r:id="rId7"/>
    <p:sldId id="341" r:id="rId8"/>
    <p:sldId id="267" r:id="rId9"/>
    <p:sldId id="425" r:id="rId10"/>
    <p:sldId id="273" r:id="rId11"/>
    <p:sldId id="355" r:id="rId12"/>
    <p:sldId id="356" r:id="rId13"/>
    <p:sldId id="391" r:id="rId14"/>
    <p:sldId id="392" r:id="rId15"/>
    <p:sldId id="362" r:id="rId16"/>
    <p:sldId id="365" r:id="rId17"/>
    <p:sldId id="363" r:id="rId18"/>
    <p:sldId id="366" r:id="rId19"/>
    <p:sldId id="364" r:id="rId20"/>
    <p:sldId id="367" r:id="rId21"/>
    <p:sldId id="369" r:id="rId22"/>
    <p:sldId id="374" r:id="rId23"/>
    <p:sldId id="378" r:id="rId24"/>
    <p:sldId id="419" r:id="rId25"/>
    <p:sldId id="385"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13" autoAdjust="0"/>
    <p:restoredTop sz="56719" autoAdjust="0"/>
  </p:normalViewPr>
  <p:slideViewPr>
    <p:cSldViewPr snapToGrid="0">
      <p:cViewPr varScale="1">
        <p:scale>
          <a:sx n="44" d="100"/>
          <a:sy n="44" d="100"/>
        </p:scale>
        <p:origin x="2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198DC11E-7973-4C1C-B963-EA1D04F3E327}"/>
    <pc:docChg chg="custSel addSld modSld sldOrd delMainMaster">
      <pc:chgData name="Gerjan de Ruiter" userId="5d7c516b-9dcd-41a8-99d3-54425d29895b" providerId="ADAL" clId="{198DC11E-7973-4C1C-B963-EA1D04F3E327}" dt="2024-03-13T12:44:43.770" v="779" actId="478"/>
      <pc:docMkLst>
        <pc:docMk/>
      </pc:docMkLst>
      <pc:sldChg chg="add ord">
        <pc:chgData name="Gerjan de Ruiter" userId="5d7c516b-9dcd-41a8-99d3-54425d29895b" providerId="ADAL" clId="{198DC11E-7973-4C1C-B963-EA1D04F3E327}" dt="2024-03-13T12:35:37.539" v="2"/>
        <pc:sldMkLst>
          <pc:docMk/>
          <pc:sldMk cId="3351439039" sldId="256"/>
        </pc:sldMkLst>
      </pc:sldChg>
      <pc:sldChg chg="modNotesTx">
        <pc:chgData name="Gerjan de Ruiter" userId="5d7c516b-9dcd-41a8-99d3-54425d29895b" providerId="ADAL" clId="{198DC11E-7973-4C1C-B963-EA1D04F3E327}" dt="2024-03-13T12:43:35.642" v="663" actId="20577"/>
        <pc:sldMkLst>
          <pc:docMk/>
          <pc:sldMk cId="1872055858" sldId="355"/>
        </pc:sldMkLst>
      </pc:sldChg>
      <pc:sldChg chg="modNotesTx">
        <pc:chgData name="Gerjan de Ruiter" userId="5d7c516b-9dcd-41a8-99d3-54425d29895b" providerId="ADAL" clId="{198DC11E-7973-4C1C-B963-EA1D04F3E327}" dt="2024-03-13T12:43:38.906" v="664" actId="20577"/>
        <pc:sldMkLst>
          <pc:docMk/>
          <pc:sldMk cId="1063103876" sldId="391"/>
        </pc:sldMkLst>
      </pc:sldChg>
      <pc:sldChg chg="addSp delSp modSp mod">
        <pc:chgData name="Gerjan de Ruiter" userId="5d7c516b-9dcd-41a8-99d3-54425d29895b" providerId="ADAL" clId="{198DC11E-7973-4C1C-B963-EA1D04F3E327}" dt="2024-03-13T12:44:43.770" v="779" actId="478"/>
        <pc:sldMkLst>
          <pc:docMk/>
          <pc:sldMk cId="2253418206" sldId="419"/>
        </pc:sldMkLst>
        <pc:spChg chg="mod">
          <ac:chgData name="Gerjan de Ruiter" userId="5d7c516b-9dcd-41a8-99d3-54425d29895b" providerId="ADAL" clId="{198DC11E-7973-4C1C-B963-EA1D04F3E327}" dt="2024-03-13T12:44:14.120" v="685" actId="20577"/>
          <ac:spMkLst>
            <pc:docMk/>
            <pc:sldMk cId="2253418206" sldId="419"/>
            <ac:spMk id="2" creationId="{8D0CA195-0842-491F-8DA3-22F31B6B2D09}"/>
          </ac:spMkLst>
        </pc:spChg>
        <pc:spChg chg="mod">
          <ac:chgData name="Gerjan de Ruiter" userId="5d7c516b-9dcd-41a8-99d3-54425d29895b" providerId="ADAL" clId="{198DC11E-7973-4C1C-B963-EA1D04F3E327}" dt="2024-03-13T12:44:41.069" v="777" actId="20577"/>
          <ac:spMkLst>
            <pc:docMk/>
            <pc:sldMk cId="2253418206" sldId="419"/>
            <ac:spMk id="3" creationId="{9FE8200A-495B-449B-AC00-7E5D471725E8}"/>
          </ac:spMkLst>
        </pc:spChg>
        <pc:spChg chg="add mod">
          <ac:chgData name="Gerjan de Ruiter" userId="5d7c516b-9dcd-41a8-99d3-54425d29895b" providerId="ADAL" clId="{198DC11E-7973-4C1C-B963-EA1D04F3E327}" dt="2024-03-13T12:44:41.573" v="778" actId="478"/>
          <ac:spMkLst>
            <pc:docMk/>
            <pc:sldMk cId="2253418206" sldId="419"/>
            <ac:spMk id="4" creationId="{C478094F-9658-59C4-ED8B-681417766131}"/>
          </ac:spMkLst>
        </pc:spChg>
        <pc:picChg chg="add del">
          <ac:chgData name="Gerjan de Ruiter" userId="5d7c516b-9dcd-41a8-99d3-54425d29895b" providerId="ADAL" clId="{198DC11E-7973-4C1C-B963-EA1D04F3E327}" dt="2024-03-13T12:44:43.770" v="779" actId="478"/>
          <ac:picMkLst>
            <pc:docMk/>
            <pc:sldMk cId="2253418206" sldId="419"/>
            <ac:picMk id="6146" creationId="{18C592CD-B5A7-4608-8EC9-D3D1A8509AC4}"/>
          </ac:picMkLst>
        </pc:picChg>
      </pc:sldChg>
      <pc:sldChg chg="ord">
        <pc:chgData name="Gerjan de Ruiter" userId="5d7c516b-9dcd-41a8-99d3-54425d29895b" providerId="ADAL" clId="{198DC11E-7973-4C1C-B963-EA1D04F3E327}" dt="2024-03-13T12:38:21.261" v="69"/>
        <pc:sldMkLst>
          <pc:docMk/>
          <pc:sldMk cId="3073948110" sldId="426"/>
        </pc:sldMkLst>
      </pc:sldChg>
      <pc:sldChg chg="ord">
        <pc:chgData name="Gerjan de Ruiter" userId="5d7c516b-9dcd-41a8-99d3-54425d29895b" providerId="ADAL" clId="{198DC11E-7973-4C1C-B963-EA1D04F3E327}" dt="2024-03-13T12:38:18.466" v="67"/>
        <pc:sldMkLst>
          <pc:docMk/>
          <pc:sldMk cId="1529396" sldId="427"/>
        </pc:sldMkLst>
      </pc:sldChg>
      <pc:sldChg chg="addSp delSp modSp new mod modClrScheme modAnim chgLayout modNotesTx">
        <pc:chgData name="Gerjan de Ruiter" userId="5d7c516b-9dcd-41a8-99d3-54425d29895b" providerId="ADAL" clId="{198DC11E-7973-4C1C-B963-EA1D04F3E327}" dt="2024-03-13T12:43:20.391" v="662"/>
        <pc:sldMkLst>
          <pc:docMk/>
          <pc:sldMk cId="1531217703" sldId="429"/>
        </pc:sldMkLst>
        <pc:spChg chg="del mod ord">
          <ac:chgData name="Gerjan de Ruiter" userId="5d7c516b-9dcd-41a8-99d3-54425d29895b" providerId="ADAL" clId="{198DC11E-7973-4C1C-B963-EA1D04F3E327}" dt="2024-03-13T12:36:50.815" v="4" actId="700"/>
          <ac:spMkLst>
            <pc:docMk/>
            <pc:sldMk cId="1531217703" sldId="429"/>
            <ac:spMk id="2" creationId="{DCD2F842-161F-0B96-6A49-ED7CE9E78131}"/>
          </ac:spMkLst>
        </pc:spChg>
        <pc:spChg chg="del mod ord">
          <ac:chgData name="Gerjan de Ruiter" userId="5d7c516b-9dcd-41a8-99d3-54425d29895b" providerId="ADAL" clId="{198DC11E-7973-4C1C-B963-EA1D04F3E327}" dt="2024-03-13T12:36:50.815" v="4" actId="700"/>
          <ac:spMkLst>
            <pc:docMk/>
            <pc:sldMk cId="1531217703" sldId="429"/>
            <ac:spMk id="3" creationId="{CECD136C-C58B-9D6C-F7BF-8ADD9D3A57A2}"/>
          </ac:spMkLst>
        </pc:spChg>
        <pc:spChg chg="del">
          <ac:chgData name="Gerjan de Ruiter" userId="5d7c516b-9dcd-41a8-99d3-54425d29895b" providerId="ADAL" clId="{198DC11E-7973-4C1C-B963-EA1D04F3E327}" dt="2024-03-13T12:36:50.815" v="4" actId="700"/>
          <ac:spMkLst>
            <pc:docMk/>
            <pc:sldMk cId="1531217703" sldId="429"/>
            <ac:spMk id="4" creationId="{C6148467-760B-2C53-5440-EB78E4DDA152}"/>
          </ac:spMkLst>
        </pc:spChg>
        <pc:spChg chg="del">
          <ac:chgData name="Gerjan de Ruiter" userId="5d7c516b-9dcd-41a8-99d3-54425d29895b" providerId="ADAL" clId="{198DC11E-7973-4C1C-B963-EA1D04F3E327}" dt="2024-03-13T12:36:50.815" v="4" actId="700"/>
          <ac:spMkLst>
            <pc:docMk/>
            <pc:sldMk cId="1531217703" sldId="429"/>
            <ac:spMk id="5" creationId="{5A6815B6-62DC-8A2D-7A6B-ADE1207A4FF9}"/>
          </ac:spMkLst>
        </pc:spChg>
        <pc:spChg chg="del">
          <ac:chgData name="Gerjan de Ruiter" userId="5d7c516b-9dcd-41a8-99d3-54425d29895b" providerId="ADAL" clId="{198DC11E-7973-4C1C-B963-EA1D04F3E327}" dt="2024-03-13T12:36:50.815" v="4" actId="700"/>
          <ac:spMkLst>
            <pc:docMk/>
            <pc:sldMk cId="1531217703" sldId="429"/>
            <ac:spMk id="6" creationId="{5D7CA754-65FE-8948-3DD2-D94A5A5188FC}"/>
          </ac:spMkLst>
        </pc:spChg>
        <pc:spChg chg="add mod ord">
          <ac:chgData name="Gerjan de Ruiter" userId="5d7c516b-9dcd-41a8-99d3-54425d29895b" providerId="ADAL" clId="{198DC11E-7973-4C1C-B963-EA1D04F3E327}" dt="2024-03-13T12:37:13.768" v="65" actId="20577"/>
          <ac:spMkLst>
            <pc:docMk/>
            <pc:sldMk cId="1531217703" sldId="429"/>
            <ac:spMk id="7" creationId="{4A18D76A-87AC-DB6B-0069-89E2F17B40CB}"/>
          </ac:spMkLst>
        </pc:spChg>
        <pc:spChg chg="add mod ord">
          <ac:chgData name="Gerjan de Ruiter" userId="5d7c516b-9dcd-41a8-99d3-54425d29895b" providerId="ADAL" clId="{198DC11E-7973-4C1C-B963-EA1D04F3E327}" dt="2024-03-13T12:43:16.409" v="661" actId="20577"/>
          <ac:spMkLst>
            <pc:docMk/>
            <pc:sldMk cId="1531217703" sldId="429"/>
            <ac:spMk id="8" creationId="{0AB443A8-1CF0-9855-4EC1-C5AEC9ECE511}"/>
          </ac:spMkLst>
        </pc:spChg>
      </pc:sldChg>
      <pc:sldMasterChg chg="del delSldLayout">
        <pc:chgData name="Gerjan de Ruiter" userId="5d7c516b-9dcd-41a8-99d3-54425d29895b" providerId="ADAL" clId="{198DC11E-7973-4C1C-B963-EA1D04F3E327}" dt="2024-03-13T12:36:50.815" v="4" actId="700"/>
        <pc:sldMasterMkLst>
          <pc:docMk/>
          <pc:sldMasterMk cId="1524464789" sldId="2147483648"/>
        </pc:sldMasterMkLst>
        <pc:sldLayoutChg chg="del">
          <pc:chgData name="Gerjan de Ruiter" userId="5d7c516b-9dcd-41a8-99d3-54425d29895b" providerId="ADAL" clId="{198DC11E-7973-4C1C-B963-EA1D04F3E327}" dt="2024-03-13T12:36:50.815" v="4" actId="700"/>
          <pc:sldLayoutMkLst>
            <pc:docMk/>
            <pc:sldMasterMk cId="1524464789" sldId="2147483648"/>
            <pc:sldLayoutMk cId="2129605989" sldId="2147483649"/>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2288657850" sldId="2147483650"/>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1033974775" sldId="2147483651"/>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197817962" sldId="2147483652"/>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1390521907" sldId="2147483653"/>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682689068" sldId="2147483654"/>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4166888026" sldId="2147483655"/>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3029404687" sldId="2147483656"/>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1573241041" sldId="2147483657"/>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1610200637" sldId="2147483658"/>
          </pc:sldLayoutMkLst>
        </pc:sldLayoutChg>
        <pc:sldLayoutChg chg="del">
          <pc:chgData name="Gerjan de Ruiter" userId="5d7c516b-9dcd-41a8-99d3-54425d29895b" providerId="ADAL" clId="{198DC11E-7973-4C1C-B963-EA1D04F3E327}" dt="2024-03-13T12:36:50.815" v="4" actId="700"/>
          <pc:sldLayoutMkLst>
            <pc:docMk/>
            <pc:sldMasterMk cId="1524464789" sldId="2147483648"/>
            <pc:sldLayoutMk cId="594375712" sldId="2147483659"/>
          </pc:sldLayoutMkLst>
        </pc:sldLayoutChg>
      </pc:sldMasterChg>
    </pc:docChg>
  </pc:docChgLst>
  <pc:docChgLst>
    <pc:chgData name="Gerjan de Ruiter" userId="5d7c516b-9dcd-41a8-99d3-54425d29895b" providerId="ADAL" clId="{A250FFB9-F231-462D-9073-B59EB36CD509}"/>
    <pc:docChg chg="modSld">
      <pc:chgData name="Gerjan de Ruiter" userId="5d7c516b-9dcd-41a8-99d3-54425d29895b" providerId="ADAL" clId="{A250FFB9-F231-462D-9073-B59EB36CD509}" dt="2024-03-15T09:21:50.222" v="0" actId="20577"/>
      <pc:docMkLst>
        <pc:docMk/>
      </pc:docMkLst>
      <pc:sldChg chg="modNotesTx">
        <pc:chgData name="Gerjan de Ruiter" userId="5d7c516b-9dcd-41a8-99d3-54425d29895b" providerId="ADAL" clId="{A250FFB9-F231-462D-9073-B59EB36CD509}" dt="2024-03-15T09:21:50.222" v="0" actId="20577"/>
        <pc:sldMkLst>
          <pc:docMk/>
          <pc:sldMk cId="2461934716"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36FD6-E865-4EAD-9F2F-03B973C85B3B}" type="datetimeFigureOut">
              <a:rPr lang="nl-NL" smtClean="0"/>
              <a:t>15-3-2024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184E8-7189-4A4A-A262-36CDE1505EFB}" type="slidenum">
              <a:rPr lang="nl-NL" smtClean="0"/>
              <a:t>‹nr.›</a:t>
            </a:fld>
            <a:endParaRPr lang="nl-NL"/>
          </a:p>
        </p:txBody>
      </p:sp>
    </p:spTree>
    <p:extLst>
      <p:ext uri="{BB962C8B-B14F-4D97-AF65-F5344CB8AC3E}">
        <p14:creationId xmlns:p14="http://schemas.microsoft.com/office/powerpoint/2010/main" val="181264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2FFD-6813-5C8C-ED8D-4F607E2005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1EDF6B-081D-190B-4F95-E259AB6E7A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1103120-88B3-D7B6-8004-C430202A249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DC72829-9C5F-B24C-DFDC-FF52CB951A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8E3C-705E-4A9E-BE10-90016FA3F66E}"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875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D0D0D"/>
                </a:solidFill>
                <a:effectLst/>
                <a:latin typeface="Söhne"/>
              </a:rPr>
              <a:t>Stadium 1: </a:t>
            </a:r>
            <a:r>
              <a:rPr lang="nl-NL" b="0" i="0" dirty="0" err="1">
                <a:solidFill>
                  <a:srgbClr val="0D0D0D"/>
                </a:solidFill>
                <a:effectLst/>
                <a:latin typeface="Söhne"/>
              </a:rPr>
              <a:t>Geosfeer</a:t>
            </a:r>
            <a:r>
              <a:rPr lang="nl-NL" b="0" i="0" dirty="0">
                <a:solidFill>
                  <a:srgbClr val="0D0D0D"/>
                </a:solidFill>
                <a:effectLst/>
                <a:latin typeface="Söhne"/>
              </a:rPr>
              <a:t> Waar komen we vandaan? Hoe is de aarde ontstaan? De eerste ring vertelt over de oorsprong van het universum (13 miljard jaar geleden) en de aarde (4,5 miljard jaar geleden). Hier leren we over de oerknal, de vorming van quarks, atomen en moleculen. Het is de basis van alles. Het is de grond waarop onze toekomst is gebouwd. Wat zullen we achterlaten?</a:t>
            </a:r>
          </a:p>
          <a:p>
            <a:pPr algn="l"/>
            <a:endParaRPr lang="nl-NL" b="0" i="0" dirty="0">
              <a:solidFill>
                <a:srgbClr val="0D0D0D"/>
              </a:solidFill>
              <a:effectLst/>
              <a:latin typeface="Söhne"/>
            </a:endParaRPr>
          </a:p>
          <a:p>
            <a:pPr algn="l"/>
            <a:r>
              <a:rPr lang="nl-NL" b="1" i="0" dirty="0">
                <a:solidFill>
                  <a:srgbClr val="0D0D0D"/>
                </a:solidFill>
                <a:effectLst/>
                <a:latin typeface="Söhne"/>
              </a:rPr>
              <a:t>Stadium 2: </a:t>
            </a:r>
            <a:r>
              <a:rPr lang="nl-NL" b="0" i="0" dirty="0">
                <a:solidFill>
                  <a:srgbClr val="0D0D0D"/>
                </a:solidFill>
                <a:effectLst/>
                <a:latin typeface="Söhne"/>
              </a:rPr>
              <a:t>Biosfeer Wat is leven? Hoe evolueerde het boven op de </a:t>
            </a:r>
            <a:r>
              <a:rPr lang="nl-NL" b="0" i="0" dirty="0" err="1">
                <a:solidFill>
                  <a:srgbClr val="0D0D0D"/>
                </a:solidFill>
                <a:effectLst/>
                <a:latin typeface="Söhne"/>
              </a:rPr>
              <a:t>geosfeer</a:t>
            </a:r>
            <a:r>
              <a:rPr lang="nl-NL" b="0" i="0" dirty="0">
                <a:solidFill>
                  <a:srgbClr val="0D0D0D"/>
                </a:solidFill>
                <a:effectLst/>
                <a:latin typeface="Söhne"/>
              </a:rPr>
              <a:t>? De tweede ring vertelt het verhaal van de oorsprong van het leven. Van de allereerste cel tot de creatie van gewervelden. Het is een evolutionair verhaal dat je misschien in een natuurhistorisch museum vindt - in plaats van in een technologiemuseum - maar het begrijpen van de impact van technologie is onmisbare kennis. Hoe zal het leven zich vanaf hier ontwikkelen?</a:t>
            </a:r>
          </a:p>
          <a:p>
            <a:pPr algn="l"/>
            <a:endParaRPr lang="nl-NL" b="0" i="0" dirty="0">
              <a:solidFill>
                <a:srgbClr val="0D0D0D"/>
              </a:solidFill>
              <a:effectLst/>
              <a:latin typeface="Söhne"/>
            </a:endParaRPr>
          </a:p>
          <a:p>
            <a:pPr algn="l"/>
            <a:r>
              <a:rPr lang="nl-NL" b="1" i="0" dirty="0">
                <a:solidFill>
                  <a:srgbClr val="0D0D0D"/>
                </a:solidFill>
                <a:effectLst/>
                <a:latin typeface="Söhne"/>
              </a:rPr>
              <a:t>Stadium 3: </a:t>
            </a:r>
            <a:r>
              <a:rPr lang="nl-NL" b="0" i="0" dirty="0" err="1">
                <a:solidFill>
                  <a:srgbClr val="0D0D0D"/>
                </a:solidFill>
                <a:effectLst/>
                <a:latin typeface="Söhne"/>
              </a:rPr>
              <a:t>Technosfeer</a:t>
            </a:r>
            <a:r>
              <a:rPr lang="nl-NL" b="0" i="0" dirty="0">
                <a:solidFill>
                  <a:srgbClr val="0D0D0D"/>
                </a:solidFill>
                <a:effectLst/>
                <a:latin typeface="Söhne"/>
              </a:rPr>
              <a:t> Wat is technologie? Hoe verandert het </a:t>
            </a:r>
            <a:r>
              <a:rPr lang="nl-NL" b="0" i="0" dirty="0" err="1">
                <a:solidFill>
                  <a:srgbClr val="0D0D0D"/>
                </a:solidFill>
                <a:effectLst/>
                <a:latin typeface="Söhne"/>
              </a:rPr>
              <a:t>het</a:t>
            </a:r>
            <a:r>
              <a:rPr lang="nl-NL" b="0" i="0" dirty="0">
                <a:solidFill>
                  <a:srgbClr val="0D0D0D"/>
                </a:solidFill>
                <a:effectLst/>
                <a:latin typeface="Söhne"/>
              </a:rPr>
              <a:t> leven? De derde ring belicht de transformerende impact van technologie op onze planeet. Technologie is meer dan de nieuwste smartphone of computer en wordt momenteel geschat op meer dan 30 biljoen ton. Technologie is een evolutionaire kracht, het is onze volgende natuur. Wat zal er gebeuren met mensen naarmate we evolueren onder de selectieve druk van technologie?</a:t>
            </a:r>
          </a:p>
          <a:p>
            <a:pPr algn="l"/>
            <a:endParaRPr lang="nl-NL" b="0" i="0" dirty="0">
              <a:solidFill>
                <a:srgbClr val="0D0D0D"/>
              </a:solidFill>
              <a:effectLst/>
              <a:latin typeface="Söhne"/>
            </a:endParaRPr>
          </a:p>
          <a:p>
            <a:pPr algn="l"/>
            <a:r>
              <a:rPr lang="nl-NL" b="1" i="0" dirty="0">
                <a:solidFill>
                  <a:srgbClr val="0D0D0D"/>
                </a:solidFill>
                <a:effectLst/>
                <a:latin typeface="Söhne"/>
              </a:rPr>
              <a:t>Stadium 4: </a:t>
            </a:r>
            <a:r>
              <a:rPr lang="nl-NL" b="0" i="0" dirty="0">
                <a:solidFill>
                  <a:srgbClr val="0D0D0D"/>
                </a:solidFill>
                <a:effectLst/>
                <a:latin typeface="Söhne"/>
              </a:rPr>
              <a:t>Mensensfeer Wat betekent dit allemaal voor jouw persoonlijke leven als mens op deze planeet? Zullen we leven met kunstmatige intelligenties? Ontstaat er een planetair bewustzijn? Hoe navigeer je door deze wereld als mens? De vierde ring onthult het meest psychologisch verdiepende stadium van de evolutie. Een persoonlijke reis naar binnen, waar het publiek hun rol en betekenis als lid van Ruimteschip Aarde zal vinden.</a:t>
            </a:r>
          </a:p>
        </p:txBody>
      </p:sp>
      <p:sp>
        <p:nvSpPr>
          <p:cNvPr id="4" name="Tijdelijke aanduiding voor dianummer 3"/>
          <p:cNvSpPr>
            <a:spLocks noGrp="1"/>
          </p:cNvSpPr>
          <p:nvPr>
            <p:ph type="sldNum" sz="quarter" idx="5"/>
          </p:nvPr>
        </p:nvSpPr>
        <p:spPr/>
        <p:txBody>
          <a:bodyPr/>
          <a:lstStyle/>
          <a:p>
            <a:fld id="{E36184E8-7189-4A4A-A262-36CDE1505EFB}" type="slidenum">
              <a:rPr lang="nl-NL" smtClean="0"/>
              <a:t>6</a:t>
            </a:fld>
            <a:endParaRPr lang="nl-NL"/>
          </a:p>
        </p:txBody>
      </p:sp>
    </p:spTree>
    <p:extLst>
      <p:ext uri="{BB962C8B-B14F-4D97-AF65-F5344CB8AC3E}">
        <p14:creationId xmlns:p14="http://schemas.microsoft.com/office/powerpoint/2010/main" val="268782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8E3C-705E-4A9E-BE10-90016FA3F66E}"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23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2FEFB-3ACB-4726-8367-D92651956F6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78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2FEFB-3ACB-4726-8367-D92651956F6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529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2FEFB-3ACB-4726-8367-D92651956F6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529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8E3C-705E-4A9E-BE10-90016FA3F66E}"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111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36184E8-7189-4A4A-A262-36CDE1505EFB}" type="slidenum">
              <a:rPr lang="nl-NL" smtClean="0"/>
              <a:t>25</a:t>
            </a:fld>
            <a:endParaRPr lang="nl-NL"/>
          </a:p>
        </p:txBody>
      </p:sp>
    </p:spTree>
    <p:extLst>
      <p:ext uri="{BB962C8B-B14F-4D97-AF65-F5344CB8AC3E}">
        <p14:creationId xmlns:p14="http://schemas.microsoft.com/office/powerpoint/2010/main" val="2072704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89398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9760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56076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1427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62243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23107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60513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64455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913417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53414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1014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614682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8671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de-DE"/>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A953BDC-9EAE-49FE-9892-958C9F845175}" type="datetimeFigureOut">
              <a:rPr lang="de-DE" smtClean="0"/>
              <a:t>15.03.2024</a:t>
            </a:fld>
            <a:endParaRPr lang="de-DE"/>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8034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304167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62959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10383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de-DE"/>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CD814C8-F66B-4915-9FEC-D62A1DED085F}" type="slidenum">
              <a:rPr lang="de-DE" smtClean="0"/>
              <a:t>‹nr.›</a:t>
            </a:fld>
            <a:endParaRPr lang="de-DE"/>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5124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52330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4050562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77556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A953BDC-9EAE-49FE-9892-958C9F845175}" type="datetimeFigureOut">
              <a:rPr lang="de-DE" smtClean="0"/>
              <a:t>15.03.2024</a:t>
            </a:fld>
            <a:endParaRPr lang="de-DE"/>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de-DE"/>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22084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15.03.2024</a:t>
            </a:fld>
            <a:endParaRPr lang="de-DE"/>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1137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22590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15.03.2024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8429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15-3-2024</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250516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CD814C8-F66B-4915-9FEC-D62A1DED085F}" type="slidenum">
              <a:rPr lang="de-DE" smtClean="0"/>
              <a:t>‹nr.›</a:t>
            </a:fld>
            <a:endParaRPr lang="de-DE"/>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de-DE"/>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A953BDC-9EAE-49FE-9892-958C9F845175}" type="datetimeFigureOut">
              <a:rPr lang="de-DE" smtClean="0"/>
              <a:t>15.03.2024</a:t>
            </a:fld>
            <a:endParaRPr lang="de-DE"/>
          </a:p>
        </p:txBody>
      </p:sp>
    </p:spTree>
    <p:extLst>
      <p:ext uri="{BB962C8B-B14F-4D97-AF65-F5344CB8AC3E}">
        <p14:creationId xmlns:p14="http://schemas.microsoft.com/office/powerpoint/2010/main" val="192303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01505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0364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1881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5113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de-DE"/>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CD814C8-F66B-4915-9FEC-D62A1DED085F}" type="slidenum">
              <a:rPr lang="de-DE" smtClean="0"/>
              <a:t>‹nr.›</a:t>
            </a:fld>
            <a:endParaRPr lang="de-DE"/>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796458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A953BDC-9EAE-49FE-9892-958C9F845175}" type="datetimeFigureOut">
              <a:rPr lang="de-DE" smtClean="0"/>
              <a:t>15.03.2024</a:t>
            </a:fld>
            <a:endParaRPr lang="de-DE"/>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de-DE"/>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CD814C8-F66B-4915-9FEC-D62A1DED085F}" type="slidenum">
              <a:rPr lang="de-DE" smtClean="0"/>
              <a:t>‹nr.›</a:t>
            </a:fld>
            <a:endParaRPr lang="de-DE"/>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7121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sa5OBhXz-Q&amp;t=2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ideo" Target="https://www.youtube.com/embed/eYBy2O3YI2k?feature=oembed" TargetMode="Externa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gINMKXICXQM?feature=oembed" TargetMode="Externa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6_q_LHq85Cs?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video" Target="https://www.youtube.com/embed/3s0LTDhqe5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Light"/>
              </a:rPr>
              <a:t>De stad van de </a:t>
            </a:r>
            <a:r>
              <a:rPr lang="de-DE" dirty="0" err="1">
                <a:cs typeface="Calibri Light"/>
              </a:rPr>
              <a:t>Toekomst</a:t>
            </a:r>
            <a:br>
              <a:rPr lang="de-DE" dirty="0">
                <a:cs typeface="Calibri Light"/>
              </a:rPr>
            </a:br>
            <a:r>
              <a:rPr lang="de-DE" sz="4000" dirty="0" err="1">
                <a:cs typeface="Calibri Light"/>
              </a:rPr>
              <a:t>Circulaire</a:t>
            </a:r>
            <a:r>
              <a:rPr lang="de-DE" sz="4000" dirty="0">
                <a:cs typeface="Calibri Light"/>
              </a:rPr>
              <a:t> </a:t>
            </a:r>
            <a:r>
              <a:rPr lang="de-DE" sz="4000" dirty="0" err="1">
                <a:cs typeface="Calibri Light"/>
              </a:rPr>
              <a:t>economie</a:t>
            </a:r>
            <a:endParaRPr lang="de-DE" dirty="0"/>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0ED1DC9-9B57-45A9-9A8F-9BC883641B1A}"/>
              </a:ext>
            </a:extLst>
          </p:cNvPr>
          <p:cNvSpPr>
            <a:spLocks noGrp="1"/>
          </p:cNvSpPr>
          <p:nvPr>
            <p:ph type="body" sz="quarter" idx="13"/>
          </p:nvPr>
        </p:nvSpPr>
        <p:spPr>
          <a:xfrm>
            <a:off x="1880756" y="1700212"/>
            <a:ext cx="9939770" cy="4429125"/>
          </a:xfrm>
        </p:spPr>
        <p:txBody>
          <a:bodyPr>
            <a:normAutofit/>
          </a:bodyPr>
          <a:lstStyle/>
          <a:p>
            <a:pPr algn="l">
              <a:buFont typeface="+mj-lt"/>
              <a:buAutoNum type="arabicPeriod"/>
            </a:pPr>
            <a:r>
              <a:rPr lang="nl-NL" b="1" i="0" dirty="0">
                <a:effectLst/>
              </a:rPr>
              <a:t>De natuur als model</a:t>
            </a:r>
            <a:r>
              <a:rPr lang="nl-NL" b="0" i="0" dirty="0">
                <a:effectLst/>
              </a:rPr>
              <a:t>. </a:t>
            </a:r>
            <a:r>
              <a:rPr lang="nl-NL" b="0" i="0" dirty="0" err="1">
                <a:effectLst/>
              </a:rPr>
              <a:t>Biomimicry</a:t>
            </a:r>
            <a:r>
              <a:rPr lang="nl-NL" b="0" i="0" dirty="0">
                <a:effectLst/>
              </a:rPr>
              <a:t> is de kunst en wetenschap die strategieën uit de natuur bestudeert, als inspiratie gebruikt en navolgt om problemen in onze menselijke maatschappijen  op te lossen, bijvoorbeeld een zonnecel geïnspireerd op een blad.</a:t>
            </a:r>
          </a:p>
          <a:p>
            <a:pPr algn="l">
              <a:buFont typeface="+mj-lt"/>
              <a:buAutoNum type="arabicPeriod"/>
            </a:pPr>
            <a:r>
              <a:rPr lang="nl-NL" b="1" i="0" dirty="0">
                <a:effectLst/>
              </a:rPr>
              <a:t>De natuur als maatstaf. </a:t>
            </a:r>
            <a:r>
              <a:rPr lang="nl-NL" b="0" i="0" dirty="0" err="1">
                <a:effectLst/>
              </a:rPr>
              <a:t>Biomimicry</a:t>
            </a:r>
            <a:r>
              <a:rPr lang="nl-NL" b="0" i="0" dirty="0">
                <a:effectLst/>
              </a:rPr>
              <a:t> past ecologische maatstaven toe om de ‘</a:t>
            </a:r>
            <a:r>
              <a:rPr lang="nl-NL" b="0" i="0" dirty="0" err="1">
                <a:effectLst/>
              </a:rPr>
              <a:t>passendheid</a:t>
            </a:r>
            <a:r>
              <a:rPr lang="nl-NL" b="0" i="0" dirty="0">
                <a:effectLst/>
              </a:rPr>
              <a:t>/ geschiktheid’ van innovaties te bepalen. Na 3,8 miljard jaar evolutie heeft de natuur geleerd: Wat werkt. Wat geschikt is. Wat blijvend is.</a:t>
            </a:r>
          </a:p>
          <a:p>
            <a:pPr algn="l">
              <a:buFont typeface="+mj-lt"/>
              <a:buAutoNum type="arabicPeriod"/>
            </a:pPr>
            <a:r>
              <a:rPr lang="nl-NL" b="1" i="0" dirty="0">
                <a:effectLst/>
              </a:rPr>
              <a:t>De natuur als mentor. </a:t>
            </a:r>
            <a:r>
              <a:rPr lang="nl-NL" b="0" i="0" dirty="0" err="1">
                <a:effectLst/>
              </a:rPr>
              <a:t>Biomimicry</a:t>
            </a:r>
            <a:r>
              <a:rPr lang="nl-NL" b="0" i="0" dirty="0">
                <a:effectLst/>
              </a:rPr>
              <a:t> is een nieuwe manier van kijken naar en waarderen van de natuur. Het introduceert een tijdperk dat niet gebaseerd is op wat we uit de natuur kunnen halen, maar wat we van de natuur kunnen leren.</a:t>
            </a:r>
          </a:p>
          <a:p>
            <a:pPr marL="0" indent="0">
              <a:spcAft>
                <a:spcPts val="600"/>
              </a:spcAft>
              <a:buNone/>
            </a:pPr>
            <a:endParaRPr lang="nl-NL" dirty="0"/>
          </a:p>
          <a:p>
            <a:pPr marL="0" indent="0">
              <a:spcAft>
                <a:spcPts val="600"/>
              </a:spcAft>
              <a:buNone/>
            </a:pPr>
            <a:endParaRPr lang="nl-NL" dirty="0"/>
          </a:p>
          <a:p>
            <a:pPr marL="0" indent="0">
              <a:spcAft>
                <a:spcPts val="600"/>
              </a:spcAft>
              <a:buNone/>
            </a:pPr>
            <a:endParaRPr lang="nl-NL" dirty="0"/>
          </a:p>
          <a:p>
            <a:pPr marL="0" indent="0">
              <a:spcAft>
                <a:spcPts val="600"/>
              </a:spcAft>
              <a:buNone/>
            </a:pPr>
            <a:r>
              <a:rPr lang="en-US" sz="1400" b="0" i="0" dirty="0" err="1">
                <a:effectLst/>
              </a:rPr>
              <a:t>Bron</a:t>
            </a:r>
            <a:r>
              <a:rPr lang="en-US" sz="1400" dirty="0"/>
              <a:t>: </a:t>
            </a:r>
            <a:r>
              <a:rPr lang="en-US" sz="1400" b="0" i="0" dirty="0">
                <a:effectLst/>
              </a:rPr>
              <a:t>Janine </a:t>
            </a:r>
            <a:r>
              <a:rPr lang="en-US" sz="1400" b="0" i="0" dirty="0" err="1">
                <a:effectLst/>
              </a:rPr>
              <a:t>Benyus</a:t>
            </a:r>
            <a:r>
              <a:rPr lang="en-US" sz="1400" b="0" i="0" dirty="0">
                <a:effectLst/>
              </a:rPr>
              <a:t> in </a:t>
            </a:r>
            <a:r>
              <a:rPr lang="en-US" sz="1400" b="0" i="0" dirty="0" err="1">
                <a:effectLst/>
              </a:rPr>
              <a:t>haar</a:t>
            </a:r>
            <a:r>
              <a:rPr lang="en-US" sz="1400" b="0" i="0" dirty="0">
                <a:effectLst/>
              </a:rPr>
              <a:t> </a:t>
            </a:r>
            <a:r>
              <a:rPr lang="en-US" sz="1400" b="0" i="0" dirty="0" err="1">
                <a:effectLst/>
              </a:rPr>
              <a:t>boek</a:t>
            </a:r>
            <a:r>
              <a:rPr lang="en-US" sz="1400" b="0" i="0" dirty="0">
                <a:effectLst/>
              </a:rPr>
              <a:t> ‘Biomimicry, innovation inspired by nature’ </a:t>
            </a:r>
            <a:endParaRPr lang="nl-NL" sz="1400" dirty="0"/>
          </a:p>
        </p:txBody>
      </p:sp>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a:xfrm>
            <a:off x="371476" y="296863"/>
            <a:ext cx="11437745" cy="1160403"/>
          </a:xfrm>
        </p:spPr>
        <p:txBody>
          <a:bodyPr anchor="t">
            <a:normAutofit/>
          </a:bodyPr>
          <a:lstStyle/>
          <a:p>
            <a:r>
              <a:rPr lang="nl-NL" dirty="0" err="1"/>
              <a:t>Biomimicry</a:t>
            </a:r>
            <a:endParaRPr lang="nl-NL" dirty="0"/>
          </a:p>
        </p:txBody>
      </p:sp>
    </p:spTree>
    <p:extLst>
      <p:ext uri="{BB962C8B-B14F-4D97-AF65-F5344CB8AC3E}">
        <p14:creationId xmlns:p14="http://schemas.microsoft.com/office/powerpoint/2010/main" val="246193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0ED1DC9-9B57-45A9-9A8F-9BC883641B1A}"/>
              </a:ext>
            </a:extLst>
          </p:cNvPr>
          <p:cNvSpPr>
            <a:spLocks noGrp="1"/>
          </p:cNvSpPr>
          <p:nvPr>
            <p:ph type="body" sz="quarter" idx="13"/>
          </p:nvPr>
        </p:nvSpPr>
        <p:spPr>
          <a:xfrm>
            <a:off x="1880756" y="1700213"/>
            <a:ext cx="9939770" cy="1728788"/>
          </a:xfrm>
        </p:spPr>
        <p:txBody>
          <a:bodyPr>
            <a:normAutofit/>
          </a:bodyPr>
          <a:lstStyle/>
          <a:p>
            <a:pPr algn="l">
              <a:buFont typeface="+mj-lt"/>
              <a:buAutoNum type="arabicPeriod"/>
            </a:pPr>
            <a:r>
              <a:rPr lang="nl-NL" sz="2000" b="1" i="0" dirty="0">
                <a:effectLst/>
              </a:rPr>
              <a:t>De natuur als model</a:t>
            </a:r>
            <a:r>
              <a:rPr lang="nl-NL" sz="2000" b="0" i="0" dirty="0">
                <a:effectLst/>
              </a:rPr>
              <a:t>. </a:t>
            </a:r>
            <a:r>
              <a:rPr lang="nl-NL" sz="2000" b="0" i="0" dirty="0" err="1">
                <a:effectLst/>
              </a:rPr>
              <a:t>Biomimicry</a:t>
            </a:r>
            <a:r>
              <a:rPr lang="nl-NL" sz="2000" b="0" i="0" dirty="0">
                <a:effectLst/>
              </a:rPr>
              <a:t> is de kunst en wetenschap die strategieën uit de natuur bestudeert, als inspiratie gebruikt en navolgt om problemen in onze menselijke maatschappijen  op te lossen, bijvoorbeeld een zonnecel geïnspireerd op een blad.</a:t>
            </a:r>
          </a:p>
        </p:txBody>
      </p:sp>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a:xfrm>
            <a:off x="371476" y="296863"/>
            <a:ext cx="11437745" cy="1160403"/>
          </a:xfrm>
        </p:spPr>
        <p:txBody>
          <a:bodyPr anchor="t">
            <a:normAutofit/>
          </a:bodyPr>
          <a:lstStyle/>
          <a:p>
            <a:r>
              <a:rPr lang="nl-NL" dirty="0" err="1"/>
              <a:t>Biomomicry</a:t>
            </a:r>
            <a:endParaRPr lang="nl-NL" dirty="0"/>
          </a:p>
        </p:txBody>
      </p:sp>
      <p:pic>
        <p:nvPicPr>
          <p:cNvPr id="1028" name="Picture 4">
            <a:extLst>
              <a:ext uri="{FF2B5EF4-FFF2-40B4-BE49-F238E27FC236}">
                <a16:creationId xmlns:a16="http://schemas.microsoft.com/office/drawing/2014/main" id="{99E8E660-E5F9-4466-83B8-52BD3D834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756" y="3129972"/>
            <a:ext cx="4221741" cy="30765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062E08-4DC5-430C-8A53-52B97D743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353" y="3133165"/>
            <a:ext cx="4097868" cy="307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5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7D56C04-A560-4303-B9C4-DB7BD78A1A4D}"/>
              </a:ext>
            </a:extLst>
          </p:cNvPr>
          <p:cNvPicPr>
            <a:picLocks noChangeAspect="1"/>
          </p:cNvPicPr>
          <p:nvPr/>
        </p:nvPicPr>
        <p:blipFill>
          <a:blip r:embed="rId2"/>
          <a:stretch>
            <a:fillRect/>
          </a:stretch>
        </p:blipFill>
        <p:spPr>
          <a:xfrm>
            <a:off x="2031809" y="1283291"/>
            <a:ext cx="2267909" cy="4499238"/>
          </a:xfrm>
          <a:prstGeom prst="rect">
            <a:avLst/>
          </a:prstGeom>
        </p:spPr>
      </p:pic>
      <p:pic>
        <p:nvPicPr>
          <p:cNvPr id="12" name="Tijdelijke aanduiding voor inhoud 4">
            <a:extLst>
              <a:ext uri="{FF2B5EF4-FFF2-40B4-BE49-F238E27FC236}">
                <a16:creationId xmlns:a16="http://schemas.microsoft.com/office/drawing/2014/main" id="{4B9245F2-C564-4BFA-98F8-135ED6D6E227}"/>
              </a:ext>
            </a:extLst>
          </p:cNvPr>
          <p:cNvPicPr>
            <a:picLocks noChangeAspect="1"/>
          </p:cNvPicPr>
          <p:nvPr/>
        </p:nvPicPr>
        <p:blipFill rotWithShape="1">
          <a:blip r:embed="rId3"/>
          <a:srcRect l="70062" t="27519" r="3332" b="5495"/>
          <a:stretch/>
        </p:blipFill>
        <p:spPr>
          <a:xfrm>
            <a:off x="7892281" y="1283292"/>
            <a:ext cx="2433964" cy="4495588"/>
          </a:xfrm>
          <a:prstGeom prst="rect">
            <a:avLst/>
          </a:prstGeom>
        </p:spPr>
      </p:pic>
      <p:pic>
        <p:nvPicPr>
          <p:cNvPr id="13" name="Afbeelding 12">
            <a:extLst>
              <a:ext uri="{FF2B5EF4-FFF2-40B4-BE49-F238E27FC236}">
                <a16:creationId xmlns:a16="http://schemas.microsoft.com/office/drawing/2014/main" id="{4E5A8155-38E2-4894-9421-D10820F80005}"/>
              </a:ext>
            </a:extLst>
          </p:cNvPr>
          <p:cNvPicPr>
            <a:picLocks noChangeAspect="1"/>
          </p:cNvPicPr>
          <p:nvPr/>
        </p:nvPicPr>
        <p:blipFill rotWithShape="1">
          <a:blip r:embed="rId4"/>
          <a:srcRect t="5428" b="957"/>
          <a:stretch/>
        </p:blipFill>
        <p:spPr>
          <a:xfrm>
            <a:off x="4711201" y="1283291"/>
            <a:ext cx="2769597" cy="4495589"/>
          </a:xfrm>
          <a:prstGeom prst="rect">
            <a:avLst/>
          </a:prstGeom>
        </p:spPr>
      </p:pic>
    </p:spTree>
    <p:extLst>
      <p:ext uri="{BB962C8B-B14F-4D97-AF65-F5344CB8AC3E}">
        <p14:creationId xmlns:p14="http://schemas.microsoft.com/office/powerpoint/2010/main" val="187422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0ED1DC9-9B57-45A9-9A8F-9BC883641B1A}"/>
              </a:ext>
            </a:extLst>
          </p:cNvPr>
          <p:cNvSpPr>
            <a:spLocks noGrp="1"/>
          </p:cNvSpPr>
          <p:nvPr>
            <p:ph type="body" sz="quarter" idx="13"/>
          </p:nvPr>
        </p:nvSpPr>
        <p:spPr>
          <a:xfrm>
            <a:off x="1880756" y="1700213"/>
            <a:ext cx="9939770" cy="1728788"/>
          </a:xfrm>
        </p:spPr>
        <p:txBody>
          <a:bodyPr>
            <a:normAutofit/>
          </a:bodyPr>
          <a:lstStyle/>
          <a:p>
            <a:pPr algn="l">
              <a:buFont typeface="+mj-lt"/>
              <a:buAutoNum type="arabicPeriod"/>
            </a:pPr>
            <a:r>
              <a:rPr lang="nl-NL" sz="2000" b="1" i="0" dirty="0">
                <a:effectLst/>
              </a:rPr>
              <a:t>De natuur als model</a:t>
            </a:r>
            <a:r>
              <a:rPr lang="nl-NL" sz="2000" b="0" i="0" dirty="0">
                <a:effectLst/>
              </a:rPr>
              <a:t>. </a:t>
            </a:r>
            <a:r>
              <a:rPr lang="nl-NL" sz="2000" b="0" i="0" dirty="0" err="1">
                <a:effectLst/>
              </a:rPr>
              <a:t>Biomimicry</a:t>
            </a:r>
            <a:r>
              <a:rPr lang="nl-NL" sz="2000" b="0" i="0" dirty="0">
                <a:effectLst/>
              </a:rPr>
              <a:t> is de kunst en wetenschap die strategieën uit de natuur bestudeert, als inspiratie gebruikt en navolgt om problemen in onze menselijke maatschappijen  op te lossen, bijvoorbeeld een zonnecel geïnspireerd op een blad.</a:t>
            </a:r>
          </a:p>
        </p:txBody>
      </p:sp>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a:xfrm>
            <a:off x="371476" y="296863"/>
            <a:ext cx="11437745" cy="1160403"/>
          </a:xfrm>
        </p:spPr>
        <p:txBody>
          <a:bodyPr anchor="t">
            <a:normAutofit/>
          </a:bodyPr>
          <a:lstStyle/>
          <a:p>
            <a:r>
              <a:rPr lang="nl-NL" dirty="0" err="1"/>
              <a:t>Biomomicry</a:t>
            </a:r>
            <a:endParaRPr lang="nl-NL" dirty="0"/>
          </a:p>
        </p:txBody>
      </p:sp>
      <p:pic>
        <p:nvPicPr>
          <p:cNvPr id="1028" name="Picture 4">
            <a:extLst>
              <a:ext uri="{FF2B5EF4-FFF2-40B4-BE49-F238E27FC236}">
                <a16:creationId xmlns:a16="http://schemas.microsoft.com/office/drawing/2014/main" id="{99E8E660-E5F9-4466-83B8-52BD3D834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756" y="3129972"/>
            <a:ext cx="4221741" cy="30765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062E08-4DC5-430C-8A53-52B97D743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353" y="3133165"/>
            <a:ext cx="4097868" cy="307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0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7D56C04-A560-4303-B9C4-DB7BD78A1A4D}"/>
              </a:ext>
            </a:extLst>
          </p:cNvPr>
          <p:cNvPicPr>
            <a:picLocks noChangeAspect="1"/>
          </p:cNvPicPr>
          <p:nvPr/>
        </p:nvPicPr>
        <p:blipFill>
          <a:blip r:embed="rId2"/>
          <a:stretch>
            <a:fillRect/>
          </a:stretch>
        </p:blipFill>
        <p:spPr>
          <a:xfrm>
            <a:off x="2031809" y="1283291"/>
            <a:ext cx="2267909" cy="4499238"/>
          </a:xfrm>
          <a:prstGeom prst="rect">
            <a:avLst/>
          </a:prstGeom>
        </p:spPr>
      </p:pic>
      <p:pic>
        <p:nvPicPr>
          <p:cNvPr id="12" name="Tijdelijke aanduiding voor inhoud 4">
            <a:extLst>
              <a:ext uri="{FF2B5EF4-FFF2-40B4-BE49-F238E27FC236}">
                <a16:creationId xmlns:a16="http://schemas.microsoft.com/office/drawing/2014/main" id="{4B9245F2-C564-4BFA-98F8-135ED6D6E227}"/>
              </a:ext>
            </a:extLst>
          </p:cNvPr>
          <p:cNvPicPr>
            <a:picLocks noChangeAspect="1"/>
          </p:cNvPicPr>
          <p:nvPr/>
        </p:nvPicPr>
        <p:blipFill rotWithShape="1">
          <a:blip r:embed="rId3"/>
          <a:srcRect l="70062" t="27519" r="3332" b="5495"/>
          <a:stretch/>
        </p:blipFill>
        <p:spPr>
          <a:xfrm>
            <a:off x="7892281" y="1283292"/>
            <a:ext cx="2433964" cy="4495588"/>
          </a:xfrm>
          <a:prstGeom prst="rect">
            <a:avLst/>
          </a:prstGeom>
        </p:spPr>
      </p:pic>
      <p:pic>
        <p:nvPicPr>
          <p:cNvPr id="13" name="Afbeelding 12">
            <a:extLst>
              <a:ext uri="{FF2B5EF4-FFF2-40B4-BE49-F238E27FC236}">
                <a16:creationId xmlns:a16="http://schemas.microsoft.com/office/drawing/2014/main" id="{4E5A8155-38E2-4894-9421-D10820F80005}"/>
              </a:ext>
            </a:extLst>
          </p:cNvPr>
          <p:cNvPicPr>
            <a:picLocks noChangeAspect="1"/>
          </p:cNvPicPr>
          <p:nvPr/>
        </p:nvPicPr>
        <p:blipFill rotWithShape="1">
          <a:blip r:embed="rId4"/>
          <a:srcRect t="5428" b="957"/>
          <a:stretch/>
        </p:blipFill>
        <p:spPr>
          <a:xfrm>
            <a:off x="4711201" y="1283291"/>
            <a:ext cx="2769597" cy="4495589"/>
          </a:xfrm>
          <a:prstGeom prst="rect">
            <a:avLst/>
          </a:prstGeom>
        </p:spPr>
      </p:pic>
    </p:spTree>
    <p:extLst>
      <p:ext uri="{BB962C8B-B14F-4D97-AF65-F5344CB8AC3E}">
        <p14:creationId xmlns:p14="http://schemas.microsoft.com/office/powerpoint/2010/main" val="89758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09C6-29F2-4E0E-8399-33B1E551FEA8}"/>
              </a:ext>
            </a:extLst>
          </p:cNvPr>
          <p:cNvSpPr>
            <a:spLocks noGrp="1"/>
          </p:cNvSpPr>
          <p:nvPr>
            <p:ph type="title"/>
          </p:nvPr>
        </p:nvSpPr>
        <p:spPr/>
        <p:txBody>
          <a:bodyPr/>
          <a:lstStyle/>
          <a:p>
            <a:r>
              <a:rPr lang="nl-NL" dirty="0"/>
              <a:t>Ecologische principes</a:t>
            </a:r>
          </a:p>
        </p:txBody>
      </p:sp>
      <p:sp>
        <p:nvSpPr>
          <p:cNvPr id="3" name="Tijdelijke aanduiding voor inhoud 2">
            <a:extLst>
              <a:ext uri="{FF2B5EF4-FFF2-40B4-BE49-F238E27FC236}">
                <a16:creationId xmlns:a16="http://schemas.microsoft.com/office/drawing/2014/main" id="{0AFB181B-03A3-4F3F-9F31-EB8C52CF882D}"/>
              </a:ext>
            </a:extLst>
          </p:cNvPr>
          <p:cNvSpPr>
            <a:spLocks noGrp="1"/>
          </p:cNvSpPr>
          <p:nvPr>
            <p:ph idx="1"/>
          </p:nvPr>
        </p:nvSpPr>
        <p:spPr>
          <a:xfrm>
            <a:off x="2509054" y="1825625"/>
            <a:ext cx="8844745" cy="4351338"/>
          </a:xfrm>
        </p:spPr>
        <p:txBody>
          <a:bodyPr>
            <a:normAutofit/>
          </a:bodyPr>
          <a:lstStyle/>
          <a:p>
            <a:r>
              <a:rPr lang="nl-NL" b="1" dirty="0"/>
              <a:t>Netwerken</a:t>
            </a:r>
            <a:r>
              <a:rPr lang="nl-NL" dirty="0"/>
              <a:t>: Alle onderdelen van een ecologisch systeem zijn onderling met elkaar verbonden en van elkaar afhankelijk</a:t>
            </a:r>
          </a:p>
          <a:p>
            <a:r>
              <a:rPr lang="nl-NL" i="1" dirty="0"/>
              <a:t>Bijen voedsel versus bestuiving</a:t>
            </a:r>
          </a:p>
          <a:p>
            <a:endParaRPr lang="nl-NL" dirty="0"/>
          </a:p>
          <a:p>
            <a:pPr marL="0" indent="0">
              <a:buNone/>
            </a:pPr>
            <a:endParaRPr lang="nl-NL" dirty="0"/>
          </a:p>
        </p:txBody>
      </p:sp>
      <p:pic>
        <p:nvPicPr>
          <p:cNvPr id="9" name="Afbeelding 8">
            <a:extLst>
              <a:ext uri="{FF2B5EF4-FFF2-40B4-BE49-F238E27FC236}">
                <a16:creationId xmlns:a16="http://schemas.microsoft.com/office/drawing/2014/main" id="{BF431872-0A56-48C8-A599-0B18D0D63369}"/>
              </a:ext>
            </a:extLst>
          </p:cNvPr>
          <p:cNvPicPr>
            <a:picLocks noChangeAspect="1"/>
          </p:cNvPicPr>
          <p:nvPr/>
        </p:nvPicPr>
        <p:blipFill>
          <a:blip r:embed="rId2"/>
          <a:stretch>
            <a:fillRect/>
          </a:stretch>
        </p:blipFill>
        <p:spPr>
          <a:xfrm>
            <a:off x="746930" y="1690688"/>
            <a:ext cx="1762125" cy="2238375"/>
          </a:xfrm>
          <a:prstGeom prst="rect">
            <a:avLst/>
          </a:prstGeom>
        </p:spPr>
      </p:pic>
      <p:pic>
        <p:nvPicPr>
          <p:cNvPr id="7170" name="Picture 2" descr="Inauguration de la Binhata repoussée | Faux-la-Montagne">
            <a:extLst>
              <a:ext uri="{FF2B5EF4-FFF2-40B4-BE49-F238E27FC236}">
                <a16:creationId xmlns:a16="http://schemas.microsoft.com/office/drawing/2014/main" id="{49CC48C6-E9F4-4BD5-A8A3-B1011771B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53" y="2933890"/>
            <a:ext cx="8844746" cy="324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33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09C6-29F2-4E0E-8399-33B1E551FEA8}"/>
              </a:ext>
            </a:extLst>
          </p:cNvPr>
          <p:cNvSpPr>
            <a:spLocks noGrp="1"/>
          </p:cNvSpPr>
          <p:nvPr>
            <p:ph type="title"/>
          </p:nvPr>
        </p:nvSpPr>
        <p:spPr/>
        <p:txBody>
          <a:bodyPr/>
          <a:lstStyle/>
          <a:p>
            <a:r>
              <a:rPr lang="nl-NL" dirty="0"/>
              <a:t>Ecologische principes</a:t>
            </a:r>
          </a:p>
        </p:txBody>
      </p:sp>
      <p:sp>
        <p:nvSpPr>
          <p:cNvPr id="3" name="Tijdelijke aanduiding voor inhoud 2">
            <a:extLst>
              <a:ext uri="{FF2B5EF4-FFF2-40B4-BE49-F238E27FC236}">
                <a16:creationId xmlns:a16="http://schemas.microsoft.com/office/drawing/2014/main" id="{0AFB181B-03A3-4F3F-9F31-EB8C52CF882D}"/>
              </a:ext>
            </a:extLst>
          </p:cNvPr>
          <p:cNvSpPr>
            <a:spLocks noGrp="1"/>
          </p:cNvSpPr>
          <p:nvPr>
            <p:ph idx="1"/>
          </p:nvPr>
        </p:nvSpPr>
        <p:spPr>
          <a:xfrm>
            <a:off x="2509054" y="1825625"/>
            <a:ext cx="8844745" cy="4351338"/>
          </a:xfrm>
        </p:spPr>
        <p:txBody>
          <a:bodyPr>
            <a:normAutofit/>
          </a:bodyPr>
          <a:lstStyle/>
          <a:p>
            <a:r>
              <a:rPr lang="nl-NL" b="1" dirty="0"/>
              <a:t>Ingebedde systemen</a:t>
            </a:r>
            <a:r>
              <a:rPr lang="nl-NL" dirty="0"/>
              <a:t>: Gelaagde structuur van systemen in systemen</a:t>
            </a:r>
          </a:p>
          <a:p>
            <a:r>
              <a:rPr lang="nl-NL" i="1" dirty="0"/>
              <a:t>Cellen-organen-organisme-ecosysteem</a:t>
            </a:r>
          </a:p>
        </p:txBody>
      </p:sp>
      <p:pic>
        <p:nvPicPr>
          <p:cNvPr id="7" name="Afbeelding 6">
            <a:extLst>
              <a:ext uri="{FF2B5EF4-FFF2-40B4-BE49-F238E27FC236}">
                <a16:creationId xmlns:a16="http://schemas.microsoft.com/office/drawing/2014/main" id="{24DC8472-1963-45FA-80C3-33D750E5EAC3}"/>
              </a:ext>
            </a:extLst>
          </p:cNvPr>
          <p:cNvPicPr>
            <a:picLocks noChangeAspect="1"/>
          </p:cNvPicPr>
          <p:nvPr/>
        </p:nvPicPr>
        <p:blipFill>
          <a:blip r:embed="rId2"/>
          <a:stretch>
            <a:fillRect/>
          </a:stretch>
        </p:blipFill>
        <p:spPr>
          <a:xfrm>
            <a:off x="838201" y="1644485"/>
            <a:ext cx="1524000" cy="1419225"/>
          </a:xfrm>
          <a:prstGeom prst="rect">
            <a:avLst/>
          </a:prstGeom>
        </p:spPr>
      </p:pic>
      <p:pic>
        <p:nvPicPr>
          <p:cNvPr id="4" name="Afbeelding 3">
            <a:extLst>
              <a:ext uri="{FF2B5EF4-FFF2-40B4-BE49-F238E27FC236}">
                <a16:creationId xmlns:a16="http://schemas.microsoft.com/office/drawing/2014/main" id="{309FF5EF-53EC-424F-A6E3-6E1DD425E819}"/>
              </a:ext>
            </a:extLst>
          </p:cNvPr>
          <p:cNvPicPr>
            <a:picLocks noChangeAspect="1"/>
          </p:cNvPicPr>
          <p:nvPr/>
        </p:nvPicPr>
        <p:blipFill>
          <a:blip r:embed="rId3"/>
          <a:stretch>
            <a:fillRect/>
          </a:stretch>
        </p:blipFill>
        <p:spPr>
          <a:xfrm>
            <a:off x="2505590" y="2779135"/>
            <a:ext cx="6381750" cy="3190875"/>
          </a:xfrm>
          <a:prstGeom prst="rect">
            <a:avLst/>
          </a:prstGeom>
        </p:spPr>
      </p:pic>
    </p:spTree>
    <p:extLst>
      <p:ext uri="{BB962C8B-B14F-4D97-AF65-F5344CB8AC3E}">
        <p14:creationId xmlns:p14="http://schemas.microsoft.com/office/powerpoint/2010/main" val="3842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09C6-29F2-4E0E-8399-33B1E551FEA8}"/>
              </a:ext>
            </a:extLst>
          </p:cNvPr>
          <p:cNvSpPr>
            <a:spLocks noGrp="1"/>
          </p:cNvSpPr>
          <p:nvPr>
            <p:ph type="title"/>
          </p:nvPr>
        </p:nvSpPr>
        <p:spPr/>
        <p:txBody>
          <a:bodyPr/>
          <a:lstStyle/>
          <a:p>
            <a:r>
              <a:rPr lang="nl-NL" dirty="0"/>
              <a:t>Ecologische principes</a:t>
            </a:r>
          </a:p>
        </p:txBody>
      </p:sp>
      <p:sp>
        <p:nvSpPr>
          <p:cNvPr id="3" name="Tijdelijke aanduiding voor inhoud 2">
            <a:extLst>
              <a:ext uri="{FF2B5EF4-FFF2-40B4-BE49-F238E27FC236}">
                <a16:creationId xmlns:a16="http://schemas.microsoft.com/office/drawing/2014/main" id="{0AFB181B-03A3-4F3F-9F31-EB8C52CF882D}"/>
              </a:ext>
            </a:extLst>
          </p:cNvPr>
          <p:cNvSpPr>
            <a:spLocks noGrp="1"/>
          </p:cNvSpPr>
          <p:nvPr>
            <p:ph idx="1"/>
          </p:nvPr>
        </p:nvSpPr>
        <p:spPr>
          <a:xfrm>
            <a:off x="2781300" y="1825625"/>
            <a:ext cx="8572500" cy="4351338"/>
          </a:xfrm>
        </p:spPr>
        <p:txBody>
          <a:bodyPr/>
          <a:lstStyle/>
          <a:p>
            <a:r>
              <a:rPr lang="nl-NL" b="1" dirty="0"/>
              <a:t>Kringloop</a:t>
            </a:r>
            <a:r>
              <a:rPr lang="nl-NL" dirty="0"/>
              <a:t>: binnen ecologisch systeem vindt continue uitwisseling van stoffen plaats</a:t>
            </a:r>
          </a:p>
          <a:p>
            <a:r>
              <a:rPr lang="nl-NL" i="1" dirty="0"/>
              <a:t>Ecosysteem kringloop – </a:t>
            </a:r>
            <a:r>
              <a:rPr lang="nl-NL" i="1" dirty="0" err="1"/>
              <a:t>Ecoregio</a:t>
            </a:r>
            <a:r>
              <a:rPr lang="nl-NL" i="1" dirty="0"/>
              <a:t> kringloop – </a:t>
            </a:r>
            <a:r>
              <a:rPr lang="nl-NL" i="1" dirty="0" err="1"/>
              <a:t>Biosphere</a:t>
            </a:r>
            <a:r>
              <a:rPr lang="nl-NL" i="1" dirty="0"/>
              <a:t> kringloop</a:t>
            </a:r>
          </a:p>
          <a:p>
            <a:pPr marL="0" indent="0">
              <a:buNone/>
            </a:pPr>
            <a:endParaRPr lang="nl-NL" dirty="0"/>
          </a:p>
        </p:txBody>
      </p:sp>
      <p:pic>
        <p:nvPicPr>
          <p:cNvPr id="5" name="Afbeelding 4">
            <a:extLst>
              <a:ext uri="{FF2B5EF4-FFF2-40B4-BE49-F238E27FC236}">
                <a16:creationId xmlns:a16="http://schemas.microsoft.com/office/drawing/2014/main" id="{580656AE-FB88-4ADF-B6E9-64BAB1B64EC1}"/>
              </a:ext>
            </a:extLst>
          </p:cNvPr>
          <p:cNvPicPr>
            <a:picLocks noChangeAspect="1"/>
          </p:cNvPicPr>
          <p:nvPr/>
        </p:nvPicPr>
        <p:blipFill>
          <a:blip r:embed="rId2"/>
          <a:stretch>
            <a:fillRect/>
          </a:stretch>
        </p:blipFill>
        <p:spPr>
          <a:xfrm>
            <a:off x="760126" y="1607416"/>
            <a:ext cx="1485900" cy="1390650"/>
          </a:xfrm>
          <a:prstGeom prst="rect">
            <a:avLst/>
          </a:prstGeom>
        </p:spPr>
      </p:pic>
      <p:pic>
        <p:nvPicPr>
          <p:cNvPr id="5122" name="Picture 2" descr="Mycorrhiza">
            <a:extLst>
              <a:ext uri="{FF2B5EF4-FFF2-40B4-BE49-F238E27FC236}">
                <a16:creationId xmlns:a16="http://schemas.microsoft.com/office/drawing/2014/main" id="{FF307469-FF74-40AC-AFFB-117D33037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719" y="2753590"/>
            <a:ext cx="6446981" cy="362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1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09C6-29F2-4E0E-8399-33B1E551FEA8}"/>
              </a:ext>
            </a:extLst>
          </p:cNvPr>
          <p:cNvSpPr>
            <a:spLocks noGrp="1"/>
          </p:cNvSpPr>
          <p:nvPr>
            <p:ph type="title"/>
          </p:nvPr>
        </p:nvSpPr>
        <p:spPr/>
        <p:txBody>
          <a:bodyPr/>
          <a:lstStyle/>
          <a:p>
            <a:r>
              <a:rPr lang="nl-NL" dirty="0"/>
              <a:t>Ecologische principes</a:t>
            </a:r>
          </a:p>
        </p:txBody>
      </p:sp>
      <p:sp>
        <p:nvSpPr>
          <p:cNvPr id="3" name="Tijdelijke aanduiding voor inhoud 2">
            <a:extLst>
              <a:ext uri="{FF2B5EF4-FFF2-40B4-BE49-F238E27FC236}">
                <a16:creationId xmlns:a16="http://schemas.microsoft.com/office/drawing/2014/main" id="{0AFB181B-03A3-4F3F-9F31-EB8C52CF882D}"/>
              </a:ext>
            </a:extLst>
          </p:cNvPr>
          <p:cNvSpPr>
            <a:spLocks noGrp="1"/>
          </p:cNvSpPr>
          <p:nvPr>
            <p:ph idx="1"/>
          </p:nvPr>
        </p:nvSpPr>
        <p:spPr>
          <a:xfrm>
            <a:off x="2781300" y="1606260"/>
            <a:ext cx="8572500" cy="4570703"/>
          </a:xfrm>
        </p:spPr>
        <p:txBody>
          <a:bodyPr/>
          <a:lstStyle/>
          <a:p>
            <a:endParaRPr lang="nl-NL" dirty="0"/>
          </a:p>
          <a:p>
            <a:r>
              <a:rPr lang="nl-NL" b="1" dirty="0"/>
              <a:t>Stromen</a:t>
            </a:r>
            <a:r>
              <a:rPr lang="nl-NL" dirty="0"/>
              <a:t>: organisme zijn open systemen; hiervoor is een voortdurende energie-invoer nodig</a:t>
            </a:r>
          </a:p>
          <a:p>
            <a:r>
              <a:rPr lang="nl-NL" i="1" dirty="0"/>
              <a:t>Zon – gras –muis – steenuil, bij iedere energieomzetting komt warmte vrij</a:t>
            </a:r>
          </a:p>
        </p:txBody>
      </p:sp>
      <p:pic>
        <p:nvPicPr>
          <p:cNvPr id="15" name="Afbeelding 14">
            <a:extLst>
              <a:ext uri="{FF2B5EF4-FFF2-40B4-BE49-F238E27FC236}">
                <a16:creationId xmlns:a16="http://schemas.microsoft.com/office/drawing/2014/main" id="{07DF6E77-C563-4A1A-B588-5207C012D579}"/>
              </a:ext>
            </a:extLst>
          </p:cNvPr>
          <p:cNvPicPr>
            <a:picLocks noChangeAspect="1"/>
          </p:cNvPicPr>
          <p:nvPr/>
        </p:nvPicPr>
        <p:blipFill>
          <a:blip r:embed="rId2"/>
          <a:stretch>
            <a:fillRect/>
          </a:stretch>
        </p:blipFill>
        <p:spPr>
          <a:xfrm>
            <a:off x="698081" y="1419225"/>
            <a:ext cx="2028825" cy="2009775"/>
          </a:xfrm>
          <a:prstGeom prst="rect">
            <a:avLst/>
          </a:prstGeom>
        </p:spPr>
      </p:pic>
      <p:pic>
        <p:nvPicPr>
          <p:cNvPr id="4100" name="Picture 4" descr="Ik vraag dus ik ben #5 — Hebben veganisten ongelijk? | by ...">
            <a:extLst>
              <a:ext uri="{FF2B5EF4-FFF2-40B4-BE49-F238E27FC236}">
                <a16:creationId xmlns:a16="http://schemas.microsoft.com/office/drawing/2014/main" id="{44A337D0-36E4-4DD7-93BE-A0069EDC1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899" y="3101215"/>
            <a:ext cx="8253845" cy="360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3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09C6-29F2-4E0E-8399-33B1E551FEA8}"/>
              </a:ext>
            </a:extLst>
          </p:cNvPr>
          <p:cNvSpPr>
            <a:spLocks noGrp="1"/>
          </p:cNvSpPr>
          <p:nvPr>
            <p:ph type="title"/>
          </p:nvPr>
        </p:nvSpPr>
        <p:spPr/>
        <p:txBody>
          <a:bodyPr/>
          <a:lstStyle/>
          <a:p>
            <a:r>
              <a:rPr lang="nl-NL" dirty="0"/>
              <a:t>Ecologische principes</a:t>
            </a:r>
          </a:p>
        </p:txBody>
      </p:sp>
      <p:sp>
        <p:nvSpPr>
          <p:cNvPr id="3" name="Tijdelijke aanduiding voor inhoud 2">
            <a:extLst>
              <a:ext uri="{FF2B5EF4-FFF2-40B4-BE49-F238E27FC236}">
                <a16:creationId xmlns:a16="http://schemas.microsoft.com/office/drawing/2014/main" id="{0AFB181B-03A3-4F3F-9F31-EB8C52CF882D}"/>
              </a:ext>
            </a:extLst>
          </p:cNvPr>
          <p:cNvSpPr>
            <a:spLocks noGrp="1"/>
          </p:cNvSpPr>
          <p:nvPr>
            <p:ph idx="1"/>
          </p:nvPr>
        </p:nvSpPr>
        <p:spPr>
          <a:xfrm>
            <a:off x="2895600" y="1825625"/>
            <a:ext cx="8458200" cy="4351338"/>
          </a:xfrm>
        </p:spPr>
        <p:txBody>
          <a:bodyPr>
            <a:normAutofit/>
          </a:bodyPr>
          <a:lstStyle/>
          <a:p>
            <a:r>
              <a:rPr lang="nl-NL" b="1" dirty="0"/>
              <a:t>Ontwikkeling</a:t>
            </a:r>
            <a:r>
              <a:rPr lang="nl-NL" dirty="0"/>
              <a:t>: het manifesterende leven, ontwikkelen en leren van individuen en soorten. Creativiteit en wederzijdse aanpassing waarmee organismen en omgeving gezamenlijk evolueren.</a:t>
            </a:r>
          </a:p>
          <a:p>
            <a:r>
              <a:rPr lang="nl-NL" i="1" dirty="0"/>
              <a:t>Darwin </a:t>
            </a:r>
            <a:r>
              <a:rPr lang="en-US" i="1" dirty="0">
                <a:solidFill>
                  <a:srgbClr val="0A0A0A"/>
                </a:solidFill>
                <a:effectLst/>
                <a:latin typeface="Produkt"/>
              </a:rPr>
              <a:t>The Origin of the Species</a:t>
            </a:r>
          </a:p>
          <a:p>
            <a:pPr marL="0" indent="0">
              <a:buNone/>
            </a:pPr>
            <a:endParaRPr lang="nl-NL" dirty="0"/>
          </a:p>
        </p:txBody>
      </p:sp>
      <p:pic>
        <p:nvPicPr>
          <p:cNvPr id="13" name="Afbeelding 12">
            <a:extLst>
              <a:ext uri="{FF2B5EF4-FFF2-40B4-BE49-F238E27FC236}">
                <a16:creationId xmlns:a16="http://schemas.microsoft.com/office/drawing/2014/main" id="{DED83095-A7C7-4EC3-AE1E-04A1C05D5AB1}"/>
              </a:ext>
            </a:extLst>
          </p:cNvPr>
          <p:cNvPicPr>
            <a:picLocks noChangeAspect="1"/>
          </p:cNvPicPr>
          <p:nvPr/>
        </p:nvPicPr>
        <p:blipFill>
          <a:blip r:embed="rId2"/>
          <a:stretch>
            <a:fillRect/>
          </a:stretch>
        </p:blipFill>
        <p:spPr>
          <a:xfrm>
            <a:off x="799821" y="1457266"/>
            <a:ext cx="1590675" cy="1676400"/>
          </a:xfrm>
          <a:prstGeom prst="rect">
            <a:avLst/>
          </a:prstGeom>
        </p:spPr>
      </p:pic>
      <p:pic>
        <p:nvPicPr>
          <p:cNvPr id="4" name="Afbeelding 3">
            <a:extLst>
              <a:ext uri="{FF2B5EF4-FFF2-40B4-BE49-F238E27FC236}">
                <a16:creationId xmlns:a16="http://schemas.microsoft.com/office/drawing/2014/main" id="{41657911-598C-4018-AE8B-9A152CE11529}"/>
              </a:ext>
            </a:extLst>
          </p:cNvPr>
          <p:cNvPicPr>
            <a:picLocks noChangeAspect="1"/>
          </p:cNvPicPr>
          <p:nvPr/>
        </p:nvPicPr>
        <p:blipFill>
          <a:blip r:embed="rId3"/>
          <a:stretch>
            <a:fillRect/>
          </a:stretch>
        </p:blipFill>
        <p:spPr>
          <a:xfrm>
            <a:off x="2978968" y="3019662"/>
            <a:ext cx="4741477" cy="3838338"/>
          </a:xfrm>
          <a:prstGeom prst="rect">
            <a:avLst/>
          </a:prstGeom>
        </p:spPr>
      </p:pic>
    </p:spTree>
    <p:extLst>
      <p:ext uri="{BB962C8B-B14F-4D97-AF65-F5344CB8AC3E}">
        <p14:creationId xmlns:p14="http://schemas.microsoft.com/office/powerpoint/2010/main" val="269434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6F8D8D7-C1E1-65E0-92DF-B094D1D6E140}"/>
              </a:ext>
            </a:extLst>
          </p:cNvPr>
          <p:cNvSpPr>
            <a:spLocks noGrp="1"/>
          </p:cNvSpPr>
          <p:nvPr>
            <p:ph type="title"/>
          </p:nvPr>
        </p:nvSpPr>
        <p:spPr>
          <a:xfrm>
            <a:off x="839788" y="190500"/>
            <a:ext cx="7770813" cy="485775"/>
          </a:xfrm>
        </p:spPr>
        <p:txBody>
          <a:bodyPr/>
          <a:lstStyle/>
          <a:p>
            <a:r>
              <a:rPr lang="nl-NL" dirty="0"/>
              <a:t>Kijk en luister tips T&amp;O</a:t>
            </a:r>
          </a:p>
        </p:txBody>
      </p:sp>
      <p:sp>
        <p:nvSpPr>
          <p:cNvPr id="5" name="Tijdelijke aanduiding voor tekst 4">
            <a:extLst>
              <a:ext uri="{FF2B5EF4-FFF2-40B4-BE49-F238E27FC236}">
                <a16:creationId xmlns:a16="http://schemas.microsoft.com/office/drawing/2014/main" id="{2701D3CB-0898-220D-913B-6976BA927008}"/>
              </a:ext>
            </a:extLst>
          </p:cNvPr>
          <p:cNvSpPr>
            <a:spLocks noGrp="1"/>
          </p:cNvSpPr>
          <p:nvPr>
            <p:ph type="body" sz="half" idx="2"/>
          </p:nvPr>
        </p:nvSpPr>
        <p:spPr>
          <a:xfrm>
            <a:off x="839789" y="1252537"/>
            <a:ext cx="7770812" cy="4524375"/>
          </a:xfrm>
        </p:spPr>
        <p:txBody>
          <a:bodyPr/>
          <a:lstStyle/>
          <a:p>
            <a:r>
              <a:rPr lang="en-US" b="1" dirty="0"/>
              <a:t>Documentaries</a:t>
            </a:r>
          </a:p>
          <a:p>
            <a:r>
              <a:rPr lang="en-US" dirty="0"/>
              <a:t>My Octopus Teacher | Netflix</a:t>
            </a:r>
          </a:p>
          <a:p>
            <a:r>
              <a:rPr lang="en-US" dirty="0"/>
              <a:t>Life on Our Planet | Netflix</a:t>
            </a:r>
          </a:p>
          <a:p>
            <a:r>
              <a:rPr lang="en-US" strike="sngStrike" dirty="0" err="1"/>
              <a:t>unN</a:t>
            </a:r>
            <a:r>
              <a:rPr lang="en-US" dirty="0" err="1"/>
              <a:t>atural</a:t>
            </a:r>
            <a:r>
              <a:rPr lang="en-US" dirty="0"/>
              <a:t> Selection | Netflix</a:t>
            </a:r>
          </a:p>
          <a:p>
            <a:r>
              <a:rPr lang="en-US" dirty="0"/>
              <a:t>So Much About Digital | Netflix</a:t>
            </a:r>
          </a:p>
          <a:p>
            <a:endParaRPr lang="en-US" dirty="0"/>
          </a:p>
          <a:p>
            <a:r>
              <a:rPr lang="en-US" b="1" dirty="0"/>
              <a:t>Podcast</a:t>
            </a:r>
            <a:br>
              <a:rPr lang="en-US" dirty="0"/>
            </a:br>
            <a:r>
              <a:rPr lang="en-US" dirty="0" err="1"/>
              <a:t>Onbehaarde</a:t>
            </a:r>
            <a:r>
              <a:rPr lang="en-US" dirty="0"/>
              <a:t> </a:t>
            </a:r>
            <a:r>
              <a:rPr lang="en-US" dirty="0" err="1"/>
              <a:t>apen</a:t>
            </a:r>
            <a:r>
              <a:rPr lang="en-US" dirty="0"/>
              <a:t> | </a:t>
            </a:r>
            <a:r>
              <a:rPr lang="nl-NL" dirty="0"/>
              <a:t>14 | </a:t>
            </a:r>
            <a:r>
              <a:rPr lang="nl-NL" sz="1800" dirty="0">
                <a:effectLst/>
                <a:latin typeface="Calibri" panose="020F0502020204030204" pitchFamily="34" charset="0"/>
                <a:ea typeface="Calibri" panose="020F0502020204030204" pitchFamily="34" charset="0"/>
                <a:cs typeface="Times New Roman" panose="02020603050405020304" pitchFamily="18" charset="0"/>
              </a:rPr>
              <a:t>Waarom de wereld wacht op kernfusie</a:t>
            </a:r>
          </a:p>
          <a:p>
            <a:r>
              <a:rPr lang="en-US" dirty="0" err="1"/>
              <a:t>Onbehaarde</a:t>
            </a:r>
            <a:r>
              <a:rPr lang="en-US" dirty="0"/>
              <a:t> </a:t>
            </a:r>
            <a:r>
              <a:rPr lang="en-US" dirty="0" err="1"/>
              <a:t>apen</a:t>
            </a:r>
            <a:r>
              <a:rPr lang="en-US" dirty="0"/>
              <a:t> | </a:t>
            </a:r>
            <a:r>
              <a:rPr lang="nl-NL" dirty="0"/>
              <a:t>15 | </a:t>
            </a:r>
            <a:r>
              <a:rPr lang="nl-NL" sz="1800" dirty="0">
                <a:effectLst/>
                <a:latin typeface="Calibri" panose="020F0502020204030204" pitchFamily="34" charset="0"/>
                <a:ea typeface="Calibri" panose="020F0502020204030204" pitchFamily="34" charset="0"/>
                <a:cs typeface="Times New Roman" panose="02020603050405020304" pitchFamily="18" charset="0"/>
              </a:rPr>
              <a:t>Hoe dichtbij is het digitale brein?</a:t>
            </a:r>
            <a:endParaRPr lang="nl-NL" dirty="0"/>
          </a:p>
          <a:p>
            <a:r>
              <a:rPr lang="en-US" dirty="0" err="1"/>
              <a:t>Onbehaarde</a:t>
            </a:r>
            <a:r>
              <a:rPr lang="en-US" dirty="0"/>
              <a:t> </a:t>
            </a:r>
            <a:r>
              <a:rPr lang="en-US" dirty="0" err="1"/>
              <a:t>apen</a:t>
            </a:r>
            <a:r>
              <a:rPr lang="en-US" dirty="0"/>
              <a:t> | </a:t>
            </a:r>
            <a:r>
              <a:rPr lang="nl-NL" dirty="0"/>
              <a:t>50 | Met de </a:t>
            </a:r>
            <a:r>
              <a:rPr lang="nl-NL" dirty="0" err="1"/>
              <a:t>quantumcomputer</a:t>
            </a:r>
            <a:r>
              <a:rPr lang="nl-NL" dirty="0"/>
              <a:t> is geen geheim meer veilig </a:t>
            </a:r>
          </a:p>
          <a:p>
            <a:r>
              <a:rPr lang="en-US" dirty="0" err="1"/>
              <a:t>Onbehaarde</a:t>
            </a:r>
            <a:r>
              <a:rPr lang="en-US" dirty="0"/>
              <a:t> </a:t>
            </a:r>
            <a:r>
              <a:rPr lang="en-US" dirty="0" err="1"/>
              <a:t>apen</a:t>
            </a:r>
            <a:r>
              <a:rPr lang="en-US" dirty="0"/>
              <a:t> | </a:t>
            </a:r>
            <a:r>
              <a:rPr lang="nl-NL" dirty="0"/>
              <a:t>63.3 | Nobelprijs voor herlaadbare batterij</a:t>
            </a:r>
          </a:p>
          <a:p>
            <a:r>
              <a:rPr lang="en-US" dirty="0" err="1"/>
              <a:t>Onbehaarde</a:t>
            </a:r>
            <a:r>
              <a:rPr lang="en-US" dirty="0"/>
              <a:t> </a:t>
            </a:r>
            <a:r>
              <a:rPr lang="en-US" dirty="0" err="1"/>
              <a:t>apen</a:t>
            </a:r>
            <a:r>
              <a:rPr lang="en-US" dirty="0"/>
              <a:t> | </a:t>
            </a:r>
            <a:r>
              <a:rPr lang="nl-NL" dirty="0"/>
              <a:t>67 | Hoe (on)veilig is kernenergie</a:t>
            </a:r>
          </a:p>
          <a:p>
            <a:r>
              <a:rPr lang="en-US" dirty="0" err="1"/>
              <a:t>Onbehaarde</a:t>
            </a:r>
            <a:r>
              <a:rPr lang="en-US" dirty="0"/>
              <a:t> </a:t>
            </a:r>
            <a:r>
              <a:rPr lang="en-US" dirty="0" err="1"/>
              <a:t>apen</a:t>
            </a:r>
            <a:r>
              <a:rPr lang="en-US" dirty="0"/>
              <a:t> | </a:t>
            </a:r>
            <a:r>
              <a:rPr lang="nl-NL" dirty="0"/>
              <a:t>68 | Kun je met je gedachten een computer bedienen?</a:t>
            </a:r>
          </a:p>
          <a:p>
            <a:r>
              <a:rPr lang="en-US" dirty="0" err="1"/>
              <a:t>Onbehaarde</a:t>
            </a:r>
            <a:r>
              <a:rPr lang="en-US" dirty="0"/>
              <a:t> </a:t>
            </a:r>
            <a:r>
              <a:rPr lang="en-US" dirty="0" err="1"/>
              <a:t>apen</a:t>
            </a:r>
            <a:r>
              <a:rPr lang="en-US" dirty="0"/>
              <a:t> | </a:t>
            </a:r>
            <a:r>
              <a:rPr lang="nl-NL" dirty="0"/>
              <a:t>99 |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Geo</a:t>
            </a:r>
            <a:r>
              <a:rPr lang="nl-NL" sz="1800" dirty="0">
                <a:effectLst/>
                <a:latin typeface="Calibri" panose="020F0502020204030204" pitchFamily="34" charset="0"/>
                <a:ea typeface="Calibri" panose="020F0502020204030204" pitchFamily="34" charset="0"/>
                <a:cs typeface="Times New Roman" panose="02020603050405020304" pitchFamily="18" charset="0"/>
              </a:rPr>
              <a:t>-engineering: draaien aan de thermostaat van de aarde </a:t>
            </a:r>
            <a:endParaRPr lang="nl-NL" dirty="0"/>
          </a:p>
          <a:p>
            <a:r>
              <a:rPr lang="en-US" dirty="0" err="1"/>
              <a:t>Onbehaarde</a:t>
            </a:r>
            <a:r>
              <a:rPr lang="en-US" dirty="0"/>
              <a:t> </a:t>
            </a:r>
            <a:r>
              <a:rPr lang="en-US" dirty="0" err="1"/>
              <a:t>apen</a:t>
            </a:r>
            <a:r>
              <a:rPr lang="en-US" dirty="0"/>
              <a:t> | </a:t>
            </a:r>
            <a:r>
              <a:rPr lang="nl-NL" dirty="0"/>
              <a:t>108 | </a:t>
            </a:r>
            <a:r>
              <a:rPr lang="nl-NL" sz="1800" dirty="0">
                <a:effectLst/>
                <a:latin typeface="Calibri" panose="020F0502020204030204" pitchFamily="34" charset="0"/>
                <a:ea typeface="Calibri" panose="020F0502020204030204" pitchFamily="34" charset="0"/>
                <a:cs typeface="Times New Roman" panose="02020603050405020304" pitchFamily="18" charset="0"/>
              </a:rPr>
              <a:t>Wonderkristal zet wereld van zonne-energie op z’n kop</a:t>
            </a:r>
          </a:p>
          <a:p>
            <a:r>
              <a:rPr lang="en-US" dirty="0" err="1"/>
              <a:t>Onbehaarde</a:t>
            </a:r>
            <a:r>
              <a:rPr lang="en-US" dirty="0"/>
              <a:t> </a:t>
            </a:r>
            <a:r>
              <a:rPr lang="en-US" dirty="0" err="1"/>
              <a:t>apen</a:t>
            </a:r>
            <a:r>
              <a:rPr lang="en-US" dirty="0"/>
              <a:t> | </a:t>
            </a:r>
            <a:r>
              <a:rPr lang="nl-NL" dirty="0"/>
              <a:t>125 | De zoektocht naar de batterij van de toekomst</a:t>
            </a:r>
            <a:endParaRPr lang="en-US" dirty="0"/>
          </a:p>
          <a:p>
            <a:r>
              <a:rPr lang="en-US" dirty="0" err="1"/>
              <a:t>Onbehaarde</a:t>
            </a:r>
            <a:r>
              <a:rPr lang="en-US" dirty="0"/>
              <a:t> </a:t>
            </a:r>
            <a:r>
              <a:rPr lang="en-US" dirty="0" err="1"/>
              <a:t>apen</a:t>
            </a:r>
            <a:r>
              <a:rPr lang="en-US" dirty="0"/>
              <a:t> | </a:t>
            </a:r>
            <a:r>
              <a:rPr lang="nl-NL" dirty="0"/>
              <a:t>132 | Wat een ingenieur kan leren van een inktvis</a:t>
            </a:r>
          </a:p>
          <a:p>
            <a:r>
              <a:rPr lang="en-US" dirty="0" err="1"/>
              <a:t>Onbehaarde</a:t>
            </a:r>
            <a:r>
              <a:rPr lang="en-US" dirty="0"/>
              <a:t> </a:t>
            </a:r>
            <a:r>
              <a:rPr lang="en-US" dirty="0" err="1"/>
              <a:t>apen</a:t>
            </a:r>
            <a:r>
              <a:rPr lang="en-US" dirty="0"/>
              <a:t> | </a:t>
            </a:r>
            <a:r>
              <a:rPr lang="nl-NL" dirty="0"/>
              <a:t>138 | </a:t>
            </a:r>
            <a:r>
              <a:rPr lang="nl-NL" sz="1800" dirty="0">
                <a:effectLst/>
                <a:latin typeface="Calibri" panose="020F0502020204030204" pitchFamily="34" charset="0"/>
                <a:ea typeface="Calibri" panose="020F0502020204030204" pitchFamily="34" charset="0"/>
                <a:cs typeface="Times New Roman" panose="02020603050405020304" pitchFamily="18" charset="0"/>
              </a:rPr>
              <a:t>Het begin: het ontstaan van technologie</a:t>
            </a:r>
            <a:endParaRPr lang="nl-NL" dirty="0"/>
          </a:p>
          <a:p>
            <a:endParaRPr lang="nl-NL" dirty="0"/>
          </a:p>
          <a:p>
            <a:endParaRPr lang="nl-NL" dirty="0"/>
          </a:p>
          <a:p>
            <a:endParaRPr lang="nl-NL" dirty="0"/>
          </a:p>
          <a:p>
            <a:endParaRPr lang="en-US" dirty="0"/>
          </a:p>
          <a:p>
            <a:endParaRPr lang="en-US" dirty="0"/>
          </a:p>
          <a:p>
            <a:endParaRPr lang="nl-NL" dirty="0"/>
          </a:p>
        </p:txBody>
      </p:sp>
    </p:spTree>
    <p:extLst>
      <p:ext uri="{BB962C8B-B14F-4D97-AF65-F5344CB8AC3E}">
        <p14:creationId xmlns:p14="http://schemas.microsoft.com/office/powerpoint/2010/main" val="307394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09C6-29F2-4E0E-8399-33B1E551FEA8}"/>
              </a:ext>
            </a:extLst>
          </p:cNvPr>
          <p:cNvSpPr>
            <a:spLocks noGrp="1"/>
          </p:cNvSpPr>
          <p:nvPr>
            <p:ph type="title"/>
          </p:nvPr>
        </p:nvSpPr>
        <p:spPr/>
        <p:txBody>
          <a:bodyPr/>
          <a:lstStyle/>
          <a:p>
            <a:r>
              <a:rPr lang="nl-NL" dirty="0"/>
              <a:t>Ecologische principes</a:t>
            </a:r>
          </a:p>
        </p:txBody>
      </p:sp>
      <p:sp>
        <p:nvSpPr>
          <p:cNvPr id="3" name="Tijdelijke aanduiding voor inhoud 2">
            <a:extLst>
              <a:ext uri="{FF2B5EF4-FFF2-40B4-BE49-F238E27FC236}">
                <a16:creationId xmlns:a16="http://schemas.microsoft.com/office/drawing/2014/main" id="{0AFB181B-03A3-4F3F-9F31-EB8C52CF882D}"/>
              </a:ext>
            </a:extLst>
          </p:cNvPr>
          <p:cNvSpPr>
            <a:spLocks noGrp="1"/>
          </p:cNvSpPr>
          <p:nvPr>
            <p:ph idx="1"/>
          </p:nvPr>
        </p:nvSpPr>
        <p:spPr>
          <a:xfrm>
            <a:off x="2895600" y="1825625"/>
            <a:ext cx="8458200" cy="4351338"/>
          </a:xfrm>
        </p:spPr>
        <p:txBody>
          <a:bodyPr>
            <a:normAutofit/>
          </a:bodyPr>
          <a:lstStyle/>
          <a:p>
            <a:endParaRPr lang="nl-NL" dirty="0"/>
          </a:p>
          <a:p>
            <a:r>
              <a:rPr lang="nl-NL" b="1" dirty="0"/>
              <a:t>Dynamische balans</a:t>
            </a:r>
            <a:r>
              <a:rPr lang="nl-NL" dirty="0"/>
              <a:t>: Ecologische kringlopen zijn zelf organiserend en streven naar een dynamische balans (mét fluctuaties). Feedbackcirkel </a:t>
            </a:r>
          </a:p>
          <a:p>
            <a:r>
              <a:rPr lang="nl-NL" i="1" dirty="0"/>
              <a:t>Populatie steenuilen versus populatie veldmuizen</a:t>
            </a:r>
          </a:p>
        </p:txBody>
      </p:sp>
      <p:pic>
        <p:nvPicPr>
          <p:cNvPr id="11" name="Afbeelding 10">
            <a:extLst>
              <a:ext uri="{FF2B5EF4-FFF2-40B4-BE49-F238E27FC236}">
                <a16:creationId xmlns:a16="http://schemas.microsoft.com/office/drawing/2014/main" id="{B1A5B774-D5D4-494E-9F0A-20FEC5AA9DC2}"/>
              </a:ext>
            </a:extLst>
          </p:cNvPr>
          <p:cNvPicPr>
            <a:picLocks noChangeAspect="1"/>
          </p:cNvPicPr>
          <p:nvPr/>
        </p:nvPicPr>
        <p:blipFill>
          <a:blip r:embed="rId2"/>
          <a:stretch>
            <a:fillRect/>
          </a:stretch>
        </p:blipFill>
        <p:spPr>
          <a:xfrm>
            <a:off x="707606" y="1580718"/>
            <a:ext cx="2009775" cy="2038350"/>
          </a:xfrm>
          <a:prstGeom prst="rect">
            <a:avLst/>
          </a:prstGeom>
        </p:spPr>
      </p:pic>
      <p:pic>
        <p:nvPicPr>
          <p:cNvPr id="3074" name="Picture 2" descr="2019 is een bijzonder goed muizenjaar | Landschap Noord ...">
            <a:extLst>
              <a:ext uri="{FF2B5EF4-FFF2-40B4-BE49-F238E27FC236}">
                <a16:creationId xmlns:a16="http://schemas.microsoft.com/office/drawing/2014/main" id="{7D88AE85-D330-415A-9575-B40DB9CB6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381" y="3373582"/>
            <a:ext cx="3906049" cy="255443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EDDC74B3-1F83-45C9-98BA-2D73305C8DF9}"/>
              </a:ext>
            </a:extLst>
          </p:cNvPr>
          <p:cNvPicPr>
            <a:picLocks noChangeAspect="1"/>
          </p:cNvPicPr>
          <p:nvPr/>
        </p:nvPicPr>
        <p:blipFill>
          <a:blip r:embed="rId4"/>
          <a:stretch>
            <a:fillRect/>
          </a:stretch>
        </p:blipFill>
        <p:spPr>
          <a:xfrm>
            <a:off x="6896966" y="3373582"/>
            <a:ext cx="3853191" cy="2554432"/>
          </a:xfrm>
          <a:prstGeom prst="rect">
            <a:avLst/>
          </a:prstGeom>
        </p:spPr>
      </p:pic>
    </p:spTree>
    <p:extLst>
      <p:ext uri="{BB962C8B-B14F-4D97-AF65-F5344CB8AC3E}">
        <p14:creationId xmlns:p14="http://schemas.microsoft.com/office/powerpoint/2010/main" val="201892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6186F92B-0197-4973-A39D-6BCB0E94C5AC}"/>
              </a:ext>
            </a:extLst>
          </p:cNvPr>
          <p:cNvPicPr>
            <a:picLocks noChangeAspect="1"/>
          </p:cNvPicPr>
          <p:nvPr/>
        </p:nvPicPr>
        <p:blipFill rotWithShape="1">
          <a:blip r:embed="rId2"/>
          <a:srcRect b="6250"/>
          <a:stretch/>
        </p:blipFill>
        <p:spPr>
          <a:xfrm>
            <a:off x="-1" y="10"/>
            <a:ext cx="12192000" cy="6857990"/>
          </a:xfrm>
          <a:prstGeom prst="rect">
            <a:avLst/>
          </a:prstGeom>
        </p:spPr>
      </p:pic>
      <p:sp>
        <p:nvSpPr>
          <p:cNvPr id="2" name="Titel 1">
            <a:extLst>
              <a:ext uri="{FF2B5EF4-FFF2-40B4-BE49-F238E27FC236}">
                <a16:creationId xmlns:a16="http://schemas.microsoft.com/office/drawing/2014/main" id="{90E97218-FF12-4073-B4C1-FABB34F5A944}"/>
              </a:ext>
            </a:extLst>
          </p:cNvPr>
          <p:cNvSpPr>
            <a:spLocks noGrp="1"/>
          </p:cNvSpPr>
          <p:nvPr>
            <p:ph type="title"/>
          </p:nvPr>
        </p:nvSpPr>
        <p:spPr>
          <a:xfrm>
            <a:off x="525516" y="1913950"/>
            <a:ext cx="4593021" cy="1342754"/>
          </a:xfrm>
          <a:solidFill>
            <a:schemeClr val="bg1">
              <a:alpha val="75000"/>
            </a:schemeClr>
          </a:solidFill>
        </p:spPr>
        <p:txBody>
          <a:bodyPr>
            <a:normAutofit fontScale="90000"/>
          </a:bodyPr>
          <a:lstStyle/>
          <a:p>
            <a:pPr algn="ctr"/>
            <a:r>
              <a:rPr lang="nl-NL" sz="3600" dirty="0"/>
              <a:t>Inzicht in complexiteit en afhankelijkheid</a:t>
            </a:r>
          </a:p>
        </p:txBody>
      </p:sp>
      <p:sp>
        <p:nvSpPr>
          <p:cNvPr id="11" name="Content Placeholder 10">
            <a:extLst>
              <a:ext uri="{FF2B5EF4-FFF2-40B4-BE49-F238E27FC236}">
                <a16:creationId xmlns:a16="http://schemas.microsoft.com/office/drawing/2014/main" id="{9F5B4785-757F-452C-866A-68B6A4537EDA}"/>
              </a:ext>
            </a:extLst>
          </p:cNvPr>
          <p:cNvSpPr>
            <a:spLocks noGrp="1"/>
          </p:cNvSpPr>
          <p:nvPr>
            <p:ph idx="1"/>
          </p:nvPr>
        </p:nvSpPr>
        <p:spPr>
          <a:xfrm>
            <a:off x="525516" y="3417573"/>
            <a:ext cx="4593021" cy="2619839"/>
          </a:xfrm>
          <a:solidFill>
            <a:schemeClr val="bg1">
              <a:alpha val="75000"/>
            </a:schemeClr>
          </a:solidFill>
        </p:spPr>
        <p:txBody>
          <a:bodyPr anchor="ctr">
            <a:normAutofit fontScale="92500" lnSpcReduction="10000"/>
          </a:bodyPr>
          <a:lstStyle/>
          <a:p>
            <a:pPr marL="0" indent="0">
              <a:buNone/>
            </a:pPr>
            <a:r>
              <a:rPr lang="en-US" sz="2400" dirty="0"/>
              <a:t>De </a:t>
            </a:r>
            <a:r>
              <a:rPr lang="en-US" sz="2400" dirty="0" err="1"/>
              <a:t>mens</a:t>
            </a:r>
            <a:r>
              <a:rPr lang="en-US" sz="2400" dirty="0"/>
              <a:t> </a:t>
            </a:r>
            <a:r>
              <a:rPr lang="en-US" sz="2400" dirty="0" err="1"/>
              <a:t>leeft</a:t>
            </a:r>
            <a:r>
              <a:rPr lang="en-US" sz="2400" dirty="0"/>
              <a:t> </a:t>
            </a:r>
            <a:r>
              <a:rPr lang="en-US" sz="2400" dirty="0" err="1"/>
              <a:t>niet</a:t>
            </a:r>
            <a:r>
              <a:rPr lang="en-US" sz="2400" dirty="0"/>
              <a:t> in de </a:t>
            </a:r>
            <a:r>
              <a:rPr lang="en-US" sz="2400" dirty="0" err="1"/>
              <a:t>natuur</a:t>
            </a:r>
            <a:r>
              <a:rPr lang="en-US" sz="2400" dirty="0"/>
              <a:t>, </a:t>
            </a:r>
            <a:r>
              <a:rPr lang="en-US" sz="2400" dirty="0" err="1"/>
              <a:t>wij</a:t>
            </a:r>
            <a:r>
              <a:rPr lang="en-US" sz="2400" dirty="0"/>
              <a:t> </a:t>
            </a:r>
            <a:r>
              <a:rPr lang="en-US" sz="2400" dirty="0" err="1"/>
              <a:t>zijn</a:t>
            </a:r>
            <a:r>
              <a:rPr lang="en-US" sz="2400" dirty="0"/>
              <a:t> </a:t>
            </a:r>
            <a:r>
              <a:rPr lang="en-US" sz="2400" dirty="0" err="1"/>
              <a:t>natuur</a:t>
            </a:r>
            <a:r>
              <a:rPr lang="en-US" sz="2400" dirty="0"/>
              <a:t>!</a:t>
            </a:r>
          </a:p>
          <a:p>
            <a:pPr marL="0" indent="0">
              <a:buNone/>
            </a:pPr>
            <a:endParaRPr lang="en-US" sz="2400" dirty="0"/>
          </a:p>
          <a:p>
            <a:pPr marL="0" indent="0">
              <a:buNone/>
            </a:pPr>
            <a:r>
              <a:rPr lang="en-US" sz="2400" dirty="0"/>
              <a:t>Door de </a:t>
            </a:r>
            <a:r>
              <a:rPr lang="en-US" sz="2400" dirty="0" err="1"/>
              <a:t>diepe</a:t>
            </a:r>
            <a:r>
              <a:rPr lang="en-US" sz="2400" dirty="0"/>
              <a:t> </a:t>
            </a:r>
            <a:r>
              <a:rPr lang="en-US" sz="2400" dirty="0" err="1"/>
              <a:t>bewustwording</a:t>
            </a:r>
            <a:r>
              <a:rPr lang="en-US" sz="2400" dirty="0"/>
              <a:t> </a:t>
            </a:r>
            <a:r>
              <a:rPr lang="en-US" sz="2400" dirty="0" err="1"/>
              <a:t>dat</a:t>
            </a:r>
            <a:r>
              <a:rPr lang="en-US" sz="2400" dirty="0"/>
              <a:t> </a:t>
            </a:r>
            <a:r>
              <a:rPr lang="en-US" sz="2400" dirty="0" err="1"/>
              <a:t>alles</a:t>
            </a:r>
            <a:r>
              <a:rPr lang="en-US" sz="2400" dirty="0"/>
              <a:t> met </a:t>
            </a:r>
            <a:r>
              <a:rPr lang="en-US" sz="2400" dirty="0" err="1"/>
              <a:t>elkaar</a:t>
            </a:r>
            <a:r>
              <a:rPr lang="en-US" sz="2400" dirty="0"/>
              <a:t> </a:t>
            </a:r>
            <a:r>
              <a:rPr lang="en-US" sz="2400" dirty="0" err="1"/>
              <a:t>samenhangt</a:t>
            </a:r>
            <a:r>
              <a:rPr lang="en-US" sz="2400" dirty="0"/>
              <a:t> en </a:t>
            </a:r>
            <a:r>
              <a:rPr lang="en-US" sz="2400" dirty="0" err="1"/>
              <a:t>dat</a:t>
            </a:r>
            <a:r>
              <a:rPr lang="en-US" sz="2400" dirty="0"/>
              <a:t> </a:t>
            </a:r>
            <a:r>
              <a:rPr lang="en-US" sz="2400" dirty="0" err="1"/>
              <a:t>iedere</a:t>
            </a:r>
            <a:r>
              <a:rPr lang="en-US" sz="2400" dirty="0"/>
              <a:t> </a:t>
            </a:r>
            <a:r>
              <a:rPr lang="en-US" sz="2400" dirty="0" err="1"/>
              <a:t>handeling</a:t>
            </a:r>
            <a:r>
              <a:rPr lang="en-US" sz="2400" dirty="0"/>
              <a:t> er toe </a:t>
            </a:r>
            <a:r>
              <a:rPr lang="en-US" sz="2400" dirty="0" err="1"/>
              <a:t>doet</a:t>
            </a:r>
            <a:r>
              <a:rPr lang="en-US" sz="2400" dirty="0"/>
              <a:t> </a:t>
            </a:r>
            <a:r>
              <a:rPr lang="en-US" sz="2400" dirty="0" err="1"/>
              <a:t>heeft</a:t>
            </a:r>
            <a:r>
              <a:rPr lang="en-US" sz="2400" dirty="0"/>
              <a:t> </a:t>
            </a:r>
            <a:r>
              <a:rPr lang="en-US" sz="2400" dirty="0" err="1"/>
              <a:t>mij</a:t>
            </a:r>
            <a:r>
              <a:rPr lang="en-US" sz="2400" dirty="0"/>
              <a:t> er toe </a:t>
            </a:r>
            <a:r>
              <a:rPr lang="en-US" sz="2400" dirty="0" err="1"/>
              <a:t>bewogen</a:t>
            </a:r>
            <a:r>
              <a:rPr lang="en-US" sz="2400" dirty="0"/>
              <a:t> het </a:t>
            </a:r>
            <a:r>
              <a:rPr lang="en-US" sz="2400" dirty="0" err="1"/>
              <a:t>anders</a:t>
            </a:r>
            <a:r>
              <a:rPr lang="en-US" sz="2400" dirty="0"/>
              <a:t> te </a:t>
            </a:r>
            <a:r>
              <a:rPr lang="en-US" sz="2400" dirty="0" err="1"/>
              <a:t>gaan</a:t>
            </a:r>
            <a:r>
              <a:rPr lang="en-US" sz="2400" dirty="0"/>
              <a:t> </a:t>
            </a:r>
            <a:r>
              <a:rPr lang="en-US" sz="2400" dirty="0" err="1"/>
              <a:t>doen</a:t>
            </a:r>
            <a:r>
              <a:rPr lang="en-US" sz="2400" dirty="0"/>
              <a:t>. </a:t>
            </a:r>
            <a:endParaRPr lang="en-US" sz="2400" dirty="0">
              <a:hlinkClick r:id="rId3"/>
            </a:endParaRPr>
          </a:p>
          <a:p>
            <a:endParaRPr lang="en-US" sz="1800" dirty="0"/>
          </a:p>
        </p:txBody>
      </p:sp>
    </p:spTree>
    <p:extLst>
      <p:ext uri="{BB962C8B-B14F-4D97-AF65-F5344CB8AC3E}">
        <p14:creationId xmlns:p14="http://schemas.microsoft.com/office/powerpoint/2010/main" val="34220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Let's design healthy cities | Eric Frijters | TEDxAUCollege">
            <a:hlinkClick r:id="" action="ppaction://media"/>
            <a:extLst>
              <a:ext uri="{FF2B5EF4-FFF2-40B4-BE49-F238E27FC236}">
                <a16:creationId xmlns:a16="http://schemas.microsoft.com/office/drawing/2014/main" id="{69FB8E2B-DAC3-4A15-931C-EE441698AE07}"/>
              </a:ext>
            </a:extLst>
          </p:cNvPr>
          <p:cNvPicPr>
            <a:picLocks noGrp="1" noRot="1" noChangeAspect="1"/>
          </p:cNvPicPr>
          <p:nvPr>
            <p:ph type="media" sz="quarter" idx="16"/>
            <a:videoFile r:link="rId1"/>
          </p:nvPr>
        </p:nvPicPr>
        <p:blipFill>
          <a:blip r:embed="rId4"/>
          <a:stretch>
            <a:fillRect/>
          </a:stretch>
        </p:blipFill>
        <p:spPr>
          <a:xfrm>
            <a:off x="718457" y="296863"/>
            <a:ext cx="10540093" cy="5954837"/>
          </a:xfrm>
          <a:prstGeom prst="rect">
            <a:avLst/>
          </a:prstGeom>
        </p:spPr>
      </p:pic>
    </p:spTree>
    <p:extLst>
      <p:ext uri="{BB962C8B-B14F-4D97-AF65-F5344CB8AC3E}">
        <p14:creationId xmlns:p14="http://schemas.microsoft.com/office/powerpoint/2010/main" val="229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99D8E84-4445-4E09-A187-36744B66635C}"/>
              </a:ext>
            </a:extLst>
          </p:cNvPr>
          <p:cNvSpPr>
            <a:spLocks noGrp="1"/>
          </p:cNvSpPr>
          <p:nvPr>
            <p:ph type="title"/>
          </p:nvPr>
        </p:nvSpPr>
        <p:spPr/>
        <p:txBody>
          <a:bodyPr/>
          <a:lstStyle/>
          <a:p>
            <a:r>
              <a:rPr lang="nl-NL" sz="2800" dirty="0"/>
              <a:t>Stedelijk metabolisme</a:t>
            </a:r>
          </a:p>
        </p:txBody>
      </p:sp>
      <p:sp>
        <p:nvSpPr>
          <p:cNvPr id="4" name="Tijdelijke aanduiding voor inhoud 3">
            <a:extLst>
              <a:ext uri="{FF2B5EF4-FFF2-40B4-BE49-F238E27FC236}">
                <a16:creationId xmlns:a16="http://schemas.microsoft.com/office/drawing/2014/main" id="{C2EF567F-B1AC-4DA4-8FB0-451DEBAEC4E4}"/>
              </a:ext>
            </a:extLst>
          </p:cNvPr>
          <p:cNvSpPr>
            <a:spLocks noGrp="1"/>
          </p:cNvSpPr>
          <p:nvPr>
            <p:ph idx="1"/>
          </p:nvPr>
        </p:nvSpPr>
        <p:spPr/>
        <p:txBody>
          <a:bodyPr/>
          <a:lstStyle/>
          <a:p>
            <a:pPr marL="0" indent="0">
              <a:buNone/>
            </a:pPr>
            <a:r>
              <a:rPr lang="nl-NL" sz="1800" b="0" dirty="0"/>
              <a:t>In het </a:t>
            </a:r>
            <a:r>
              <a:rPr lang="nl-NL" sz="1800" dirty="0"/>
              <a:t>stedelijk metabolisme </a:t>
            </a:r>
            <a:r>
              <a:rPr lang="nl-NL" sz="1800" b="0" dirty="0"/>
              <a:t>wordt het stadslandschap beschouwd als een complex, uitgestrekt en interactief systeem dat onophoudelijk werkt om in de behoeften van zijn bewoners te voorzien.</a:t>
            </a:r>
          </a:p>
          <a:p>
            <a:pPr marL="0" indent="0">
              <a:buNone/>
            </a:pPr>
            <a:r>
              <a:rPr lang="nl-NL" sz="1600" b="0" i="1" dirty="0"/>
              <a:t>Hoe functioneren de stromen van goederen, mensen, afval, </a:t>
            </a:r>
            <a:r>
              <a:rPr lang="nl-NL" sz="1600" b="0" i="1" dirty="0" err="1"/>
              <a:t>biota</a:t>
            </a:r>
            <a:r>
              <a:rPr lang="nl-NL" sz="1600" b="0" i="1" dirty="0"/>
              <a:t>, energie, voedsel, zoet water, zand en lucht in de stad?</a:t>
            </a:r>
          </a:p>
          <a:p>
            <a:pPr marL="0" indent="0">
              <a:buNone/>
            </a:pPr>
            <a:r>
              <a:rPr lang="nl-NL" sz="1600" b="0" i="1" dirty="0"/>
              <a:t>Hoe beïnvloeden deze stromen de kwaliteit van leven in de stad en welke relatie bestaat er met de ruimtelijke ontwikkelingen in de stad? </a:t>
            </a:r>
          </a:p>
          <a:p>
            <a:pPr marL="0" indent="0">
              <a:buNone/>
            </a:pPr>
            <a:r>
              <a:rPr lang="nl-NL" sz="1600" b="0" i="1" dirty="0"/>
              <a:t>Kan inzicht in de stofwisseling van steden ons helpen bij de ontwikkeling naar een duurzame stad? </a:t>
            </a:r>
          </a:p>
          <a:p>
            <a:pPr marL="0" indent="0">
              <a:buNone/>
            </a:pPr>
            <a:r>
              <a:rPr lang="nl-NL" sz="1600" b="0" i="1" dirty="0"/>
              <a:t>En welke kansen zijn er voor een circulaire economie?</a:t>
            </a:r>
          </a:p>
        </p:txBody>
      </p:sp>
      <p:sp>
        <p:nvSpPr>
          <p:cNvPr id="6" name="Tijdelijke aanduiding voor tekst 5">
            <a:extLst>
              <a:ext uri="{FF2B5EF4-FFF2-40B4-BE49-F238E27FC236}">
                <a16:creationId xmlns:a16="http://schemas.microsoft.com/office/drawing/2014/main" id="{C4FFEEE6-8BC9-4C1E-9C81-53C53A98BC4D}"/>
              </a:ext>
            </a:extLst>
          </p:cNvPr>
          <p:cNvSpPr>
            <a:spLocks noGrp="1"/>
          </p:cNvSpPr>
          <p:nvPr>
            <p:ph type="body" sz="quarter" idx="14"/>
          </p:nvPr>
        </p:nvSpPr>
        <p:spPr/>
        <p:txBody>
          <a:bodyPr/>
          <a:lstStyle/>
          <a:p>
            <a:endParaRPr lang="nl-NL"/>
          </a:p>
        </p:txBody>
      </p:sp>
      <p:pic>
        <p:nvPicPr>
          <p:cNvPr id="3074" name="Picture 2" descr="Ideal Urban Metabolism | Metabolism of Cities">
            <a:extLst>
              <a:ext uri="{FF2B5EF4-FFF2-40B4-BE49-F238E27FC236}">
                <a16:creationId xmlns:a16="http://schemas.microsoft.com/office/drawing/2014/main" id="{0AE1A6E1-F8C5-4934-86A4-9CFF48E802E0}"/>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462" t="460" b="486"/>
          <a:stretch/>
        </p:blipFill>
        <p:spPr bwMode="auto">
          <a:xfrm>
            <a:off x="6497073" y="1454972"/>
            <a:ext cx="5312148" cy="39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CA195-0842-491F-8DA3-22F31B6B2D09}"/>
              </a:ext>
            </a:extLst>
          </p:cNvPr>
          <p:cNvSpPr>
            <a:spLocks noGrp="1"/>
          </p:cNvSpPr>
          <p:nvPr>
            <p:ph type="title"/>
          </p:nvPr>
        </p:nvSpPr>
        <p:spPr>
          <a:xfrm>
            <a:off x="371476" y="296863"/>
            <a:ext cx="5645148" cy="1160403"/>
          </a:xfrm>
        </p:spPr>
        <p:txBody>
          <a:bodyPr anchor="t">
            <a:normAutofit/>
          </a:bodyPr>
          <a:lstStyle/>
          <a:p>
            <a:r>
              <a:rPr lang="nl-NL" sz="3200" dirty="0"/>
              <a:t>Opdracht: </a:t>
            </a:r>
            <a:br>
              <a:rPr lang="nl-NL" sz="3200" dirty="0"/>
            </a:br>
            <a:r>
              <a:rPr lang="nl-NL" sz="3200" dirty="0"/>
              <a:t>Bio-mimicry</a:t>
            </a:r>
          </a:p>
        </p:txBody>
      </p:sp>
      <p:sp>
        <p:nvSpPr>
          <p:cNvPr id="3" name="Tijdelijke aanduiding voor inhoud 2">
            <a:extLst>
              <a:ext uri="{FF2B5EF4-FFF2-40B4-BE49-F238E27FC236}">
                <a16:creationId xmlns:a16="http://schemas.microsoft.com/office/drawing/2014/main" id="{9FE8200A-495B-449B-AC00-7E5D471725E8}"/>
              </a:ext>
            </a:extLst>
          </p:cNvPr>
          <p:cNvSpPr>
            <a:spLocks noGrp="1"/>
          </p:cNvSpPr>
          <p:nvPr>
            <p:ph sz="half" idx="1"/>
          </p:nvPr>
        </p:nvSpPr>
        <p:spPr>
          <a:xfrm>
            <a:off x="371476" y="1763485"/>
            <a:ext cx="5181600" cy="4351338"/>
          </a:xfrm>
        </p:spPr>
        <p:txBody>
          <a:bodyPr>
            <a:normAutofit/>
          </a:bodyPr>
          <a:lstStyle/>
          <a:p>
            <a:pPr marL="0" indent="0">
              <a:lnSpc>
                <a:spcPct val="90000"/>
              </a:lnSpc>
              <a:spcAft>
                <a:spcPts val="600"/>
              </a:spcAft>
              <a:buNone/>
            </a:pPr>
            <a:r>
              <a:rPr lang="nl-NL" sz="1700" b="1" dirty="0">
                <a:effectLst/>
              </a:rPr>
              <a:t>Hoe:</a:t>
            </a:r>
            <a:r>
              <a:rPr lang="nl-NL" sz="1700" b="1" dirty="0"/>
              <a:t> </a:t>
            </a:r>
            <a:r>
              <a:rPr lang="nl-NL" sz="1700" dirty="0"/>
              <a:t>Individueel | delen met elkaar</a:t>
            </a:r>
          </a:p>
        </p:txBody>
      </p:sp>
      <p:pic>
        <p:nvPicPr>
          <p:cNvPr id="6146" name="Picture 2" descr="Duurzaamheid en de stad - Stedeling">
            <a:extLst>
              <a:ext uri="{FF2B5EF4-FFF2-40B4-BE49-F238E27FC236}">
                <a16:creationId xmlns:a16="http://schemas.microsoft.com/office/drawing/2014/main" id="{18C592CD-B5A7-4608-8EC9-D3D1A8509A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7322" y="1763485"/>
            <a:ext cx="4914900"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18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C2494E-25F9-4677-997E-91D363513F0A}"/>
              </a:ext>
            </a:extLst>
          </p:cNvPr>
          <p:cNvSpPr>
            <a:spLocks noGrp="1"/>
          </p:cNvSpPr>
          <p:nvPr>
            <p:ph type="title"/>
          </p:nvPr>
        </p:nvSpPr>
        <p:spPr/>
        <p:txBody>
          <a:bodyPr/>
          <a:lstStyle/>
          <a:p>
            <a:pPr algn="ctr"/>
            <a:r>
              <a:rPr lang="nl-NL" sz="3200" dirty="0"/>
              <a:t>Wat zijn de effecten van microplastics op ons “stedelijk” metabolisme</a:t>
            </a:r>
          </a:p>
        </p:txBody>
      </p:sp>
      <p:pic>
        <p:nvPicPr>
          <p:cNvPr id="11" name="Onlinemedia 10" title="Microplastics. Wat zijn de effecten van kleine plastic deeltjes in ons lichaam?">
            <a:hlinkClick r:id="" action="ppaction://media"/>
            <a:extLst>
              <a:ext uri="{FF2B5EF4-FFF2-40B4-BE49-F238E27FC236}">
                <a16:creationId xmlns:a16="http://schemas.microsoft.com/office/drawing/2014/main" id="{83FBF29D-04B3-4214-A6E1-AA0104D15A4E}"/>
              </a:ext>
            </a:extLst>
          </p:cNvPr>
          <p:cNvPicPr>
            <a:picLocks noGrp="1" noRot="1" noChangeAspect="1"/>
          </p:cNvPicPr>
          <p:nvPr>
            <p:ph idx="1"/>
            <a:videoFile r:link="rId1"/>
          </p:nvPr>
        </p:nvPicPr>
        <p:blipFill>
          <a:blip r:embed="rId4"/>
          <a:stretch>
            <a:fillRect/>
          </a:stretch>
        </p:blipFill>
        <p:spPr>
          <a:xfrm>
            <a:off x="791987" y="1238946"/>
            <a:ext cx="9418977" cy="5322191"/>
          </a:xfrm>
          <a:prstGeom prst="rect">
            <a:avLst/>
          </a:prstGeom>
        </p:spPr>
      </p:pic>
    </p:spTree>
    <p:extLst>
      <p:ext uri="{BB962C8B-B14F-4D97-AF65-F5344CB8AC3E}">
        <p14:creationId xmlns:p14="http://schemas.microsoft.com/office/powerpoint/2010/main" val="5778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34D1B-0E7C-C923-663C-1F8633360F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0D183F-CFF6-C087-CC0C-FA5EBC805029}"/>
              </a:ext>
            </a:extLst>
          </p:cNvPr>
          <p:cNvSpPr>
            <a:spLocks noGrp="1"/>
          </p:cNvSpPr>
          <p:nvPr>
            <p:ph type="ctrTitle"/>
          </p:nvPr>
        </p:nvSpPr>
        <p:spPr/>
        <p:txBody>
          <a:bodyPr/>
          <a:lstStyle/>
          <a:p>
            <a:r>
              <a:rPr lang="nl-NL" dirty="0">
                <a:solidFill>
                  <a:srgbClr val="A7FF00"/>
                </a:solidFill>
              </a:rPr>
              <a:t>Next-nature</a:t>
            </a:r>
            <a:endParaRPr lang="nl-NL" dirty="0"/>
          </a:p>
        </p:txBody>
      </p:sp>
    </p:spTree>
    <p:extLst>
      <p:ext uri="{BB962C8B-B14F-4D97-AF65-F5344CB8AC3E}">
        <p14:creationId xmlns:p14="http://schemas.microsoft.com/office/powerpoint/2010/main" val="188568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y ontwerper, ben je een bouwer of een sloper? – Astrid Poot, denker/maker">
            <a:extLst>
              <a:ext uri="{FF2B5EF4-FFF2-40B4-BE49-F238E27FC236}">
                <a16:creationId xmlns:a16="http://schemas.microsoft.com/office/drawing/2014/main" id="{232FB651-F5B1-4548-B5A8-86D198EDDEE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442"/>
          <a:stretch/>
        </p:blipFill>
        <p:spPr bwMode="auto">
          <a:xfrm>
            <a:off x="20" y="10"/>
            <a:ext cx="12191980" cy="6857990"/>
          </a:xfrm>
          <a:prstGeom prst="rect">
            <a:avLst/>
          </a:prstGeom>
          <a:solidFill>
            <a:srgbClr val="FFFFFF"/>
          </a:solidFill>
        </p:spPr>
      </p:pic>
      <p:sp>
        <p:nvSpPr>
          <p:cNvPr id="7" name="Pijl: U-vormig 6">
            <a:hlinkClick r:id="rId3" action="ppaction://hlinksldjump"/>
            <a:extLst>
              <a:ext uri="{FF2B5EF4-FFF2-40B4-BE49-F238E27FC236}">
                <a16:creationId xmlns:a16="http://schemas.microsoft.com/office/drawing/2014/main" id="{4B5315F3-31E7-4444-8712-48BE8335632E}"/>
              </a:ext>
            </a:extLst>
          </p:cNvPr>
          <p:cNvSpPr/>
          <p:nvPr/>
        </p:nvSpPr>
        <p:spPr>
          <a:xfrm rot="5400000">
            <a:off x="11462349" y="20582"/>
            <a:ext cx="604336" cy="720593"/>
          </a:xfrm>
          <a:prstGeom prst="utur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644"/>
              </a:solidFill>
              <a:effectLst/>
              <a:uLnTx/>
              <a:uFillTx/>
              <a:latin typeface="Arial"/>
              <a:ea typeface="+mn-ea"/>
              <a:cs typeface="+mn-cs"/>
            </a:endParaRPr>
          </a:p>
        </p:txBody>
      </p:sp>
    </p:spTree>
    <p:extLst>
      <p:ext uri="{BB962C8B-B14F-4D97-AF65-F5344CB8AC3E}">
        <p14:creationId xmlns:p14="http://schemas.microsoft.com/office/powerpoint/2010/main" val="95210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a 8" title="How Life Will Look Like In 2050">
            <a:hlinkClick r:id="" action="ppaction://media"/>
            <a:extLst>
              <a:ext uri="{FF2B5EF4-FFF2-40B4-BE49-F238E27FC236}">
                <a16:creationId xmlns:a16="http://schemas.microsoft.com/office/drawing/2014/main" id="{558FDAF3-C2B0-108B-95B3-7850D4F1F7CF}"/>
              </a:ext>
            </a:extLst>
          </p:cNvPr>
          <p:cNvPicPr>
            <a:picLocks noGrp="1" noRot="1" noChangeAspect="1"/>
          </p:cNvPicPr>
          <p:nvPr>
            <p:ph idx="1"/>
            <a:videoFile r:link="rId1"/>
          </p:nvPr>
        </p:nvPicPr>
        <p:blipFill>
          <a:blip r:embed="rId3"/>
          <a:stretch>
            <a:fillRect/>
          </a:stretch>
        </p:blipFill>
        <p:spPr>
          <a:xfrm>
            <a:off x="238791" y="400050"/>
            <a:ext cx="10319671" cy="5826397"/>
          </a:xfrm>
          <a:prstGeom prst="rect">
            <a:avLst/>
          </a:prstGeom>
        </p:spPr>
      </p:pic>
    </p:spTree>
    <p:extLst>
      <p:ext uri="{BB962C8B-B14F-4D97-AF65-F5344CB8AC3E}">
        <p14:creationId xmlns:p14="http://schemas.microsoft.com/office/powerpoint/2010/main" val="15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A18D76A-87AC-DB6B-0069-89E2F17B40CB}"/>
              </a:ext>
            </a:extLst>
          </p:cNvPr>
          <p:cNvSpPr>
            <a:spLocks noGrp="1"/>
          </p:cNvSpPr>
          <p:nvPr>
            <p:ph type="title"/>
          </p:nvPr>
        </p:nvSpPr>
        <p:spPr/>
        <p:txBody>
          <a:bodyPr/>
          <a:lstStyle/>
          <a:p>
            <a:r>
              <a:rPr lang="nl-NL" dirty="0" err="1"/>
              <a:t>Welcome</a:t>
            </a:r>
            <a:r>
              <a:rPr lang="nl-NL" dirty="0"/>
              <a:t> </a:t>
            </a:r>
            <a:r>
              <a:rPr lang="nl-NL" dirty="0" err="1"/>
              <a:t>to</a:t>
            </a:r>
            <a:r>
              <a:rPr lang="nl-NL" dirty="0"/>
              <a:t> </a:t>
            </a:r>
            <a:r>
              <a:rPr lang="nl-NL" dirty="0" err="1"/>
              <a:t>spaceship</a:t>
            </a:r>
            <a:r>
              <a:rPr lang="nl-NL" dirty="0"/>
              <a:t> Earth – next nature</a:t>
            </a:r>
          </a:p>
        </p:txBody>
      </p:sp>
      <p:sp>
        <p:nvSpPr>
          <p:cNvPr id="8" name="Tijdelijke aanduiding voor inhoud 7">
            <a:extLst>
              <a:ext uri="{FF2B5EF4-FFF2-40B4-BE49-F238E27FC236}">
                <a16:creationId xmlns:a16="http://schemas.microsoft.com/office/drawing/2014/main" id="{0AB443A8-1CF0-9855-4EC1-C5AEC9ECE511}"/>
              </a:ext>
            </a:extLst>
          </p:cNvPr>
          <p:cNvSpPr>
            <a:spLocks noGrp="1"/>
          </p:cNvSpPr>
          <p:nvPr>
            <p:ph idx="1"/>
          </p:nvPr>
        </p:nvSpPr>
        <p:spPr/>
        <p:txBody>
          <a:bodyPr/>
          <a:lstStyle/>
          <a:p>
            <a:pPr marL="0" indent="0">
              <a:buNone/>
            </a:pPr>
            <a:r>
              <a:rPr lang="nl-NL" dirty="0"/>
              <a:t>De Aarde vertelt  Aarde vertelt het verhaal van de toekomst van de evolutie van de mensheid op planeet aarde. Immers, de mensheid is het onwaarschijnlijke resultaat van 4 miljard jaar evolutie op deze planeet.</a:t>
            </a:r>
          </a:p>
          <a:p>
            <a:pPr marL="0" indent="0">
              <a:buNone/>
            </a:pPr>
            <a:endParaRPr lang="nl-NL" dirty="0"/>
          </a:p>
          <a:p>
            <a:pPr marL="0" indent="0">
              <a:buNone/>
            </a:pPr>
            <a:r>
              <a:rPr lang="nl-NL" dirty="0"/>
              <a:t>De aarde bestaat uit:</a:t>
            </a:r>
          </a:p>
          <a:p>
            <a:r>
              <a:rPr lang="nl-NL" dirty="0" err="1"/>
              <a:t>Geosfeer</a:t>
            </a:r>
            <a:r>
              <a:rPr lang="nl-NL" dirty="0"/>
              <a:t>:  Oorsprong van de aarde, atomen en moleculen. </a:t>
            </a:r>
          </a:p>
          <a:p>
            <a:r>
              <a:rPr lang="nl-NL" dirty="0"/>
              <a:t>Biosfeer: Alles dat leeft of heeft </a:t>
            </a:r>
            <a:r>
              <a:rPr lang="nl-NL" dirty="0" err="1"/>
              <a:t>geleeft</a:t>
            </a:r>
            <a:r>
              <a:rPr lang="nl-NL" dirty="0"/>
              <a:t>, de oorsprong van het leven</a:t>
            </a:r>
          </a:p>
          <a:p>
            <a:r>
              <a:rPr lang="nl-NL" dirty="0" err="1"/>
              <a:t>Technosfeer</a:t>
            </a:r>
            <a:r>
              <a:rPr lang="nl-NL" dirty="0"/>
              <a:t>: Technologie verandert het leven, maar wat is de impact van technologie? Hoe gaan wij evolueren naar mate de technologie verder ontwikkeld</a:t>
            </a:r>
          </a:p>
          <a:p>
            <a:r>
              <a:rPr lang="nl-NL" dirty="0" err="1"/>
              <a:t>Mindsfeer</a:t>
            </a:r>
            <a:r>
              <a:rPr lang="nl-NL" dirty="0"/>
              <a:t>: Wat betekend jouw persoonlijke leven als mens op deze planeet, gaan we een leven krijgen met AI. Ontstaat er </a:t>
            </a:r>
            <a:r>
              <a:rPr lang="nl-NL" dirty="0" err="1"/>
              <a:t>planaitare</a:t>
            </a:r>
            <a:r>
              <a:rPr lang="nl-NL" dirty="0"/>
              <a:t> bewustzijn..?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5312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1C5-DE8C-4794-B8E6-1EE437B8EDED}"/>
              </a:ext>
            </a:extLst>
          </p:cNvPr>
          <p:cNvSpPr>
            <a:spLocks noGrp="1"/>
          </p:cNvSpPr>
          <p:nvPr>
            <p:ph type="ctrTitle"/>
          </p:nvPr>
        </p:nvSpPr>
        <p:spPr/>
        <p:txBody>
          <a:bodyPr/>
          <a:lstStyle/>
          <a:p>
            <a:r>
              <a:rPr lang="nl-NL" dirty="0">
                <a:solidFill>
                  <a:srgbClr val="A7FF00"/>
                </a:solidFill>
              </a:rPr>
              <a:t>Bio-</a:t>
            </a:r>
            <a:r>
              <a:rPr lang="nl-NL" dirty="0" err="1">
                <a:solidFill>
                  <a:srgbClr val="A7FF00"/>
                </a:solidFill>
              </a:rPr>
              <a:t>mimicy</a:t>
            </a:r>
            <a:r>
              <a:rPr lang="nl-NL" dirty="0">
                <a:solidFill>
                  <a:srgbClr val="A7FF00"/>
                </a:solidFill>
              </a:rPr>
              <a:t>, ecologische principes &amp; Stedelijk metabolisme</a:t>
            </a:r>
            <a:endParaRPr lang="nl-NL" dirty="0"/>
          </a:p>
        </p:txBody>
      </p:sp>
    </p:spTree>
    <p:extLst>
      <p:ext uri="{BB962C8B-B14F-4D97-AF65-F5344CB8AC3E}">
        <p14:creationId xmlns:p14="http://schemas.microsoft.com/office/powerpoint/2010/main" val="290717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66F6E-2678-4ABF-A149-5D3003FAA6CD}"/>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2B486AFA-5BD7-4783-8F65-DE2CF424C9F9}"/>
              </a:ext>
            </a:extLst>
          </p:cNvPr>
          <p:cNvPicPr>
            <a:picLocks noGrp="1" noChangeAspect="1"/>
          </p:cNvPicPr>
          <p:nvPr>
            <p:ph idx="1"/>
          </p:nvPr>
        </p:nvPicPr>
        <p:blipFill>
          <a:blip r:embed="rId2"/>
          <a:stretch>
            <a:fillRect/>
          </a:stretch>
        </p:blipFill>
        <p:spPr>
          <a:xfrm>
            <a:off x="0" y="-338204"/>
            <a:ext cx="12192000" cy="8119873"/>
          </a:xfrm>
          <a:prstGeom prst="rect">
            <a:avLst/>
          </a:prstGeom>
        </p:spPr>
      </p:pic>
      <p:sp>
        <p:nvSpPr>
          <p:cNvPr id="5" name="Tekstvak 4">
            <a:extLst>
              <a:ext uri="{FF2B5EF4-FFF2-40B4-BE49-F238E27FC236}">
                <a16:creationId xmlns:a16="http://schemas.microsoft.com/office/drawing/2014/main" id="{A56D51FB-4882-41BB-AD6D-92A3E97A8C7B}"/>
              </a:ext>
            </a:extLst>
          </p:cNvPr>
          <p:cNvSpPr txBox="1"/>
          <p:nvPr/>
        </p:nvSpPr>
        <p:spPr>
          <a:xfrm>
            <a:off x="1057275" y="1609725"/>
            <a:ext cx="417195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Arial"/>
                <a:ea typeface="+mn-ea"/>
                <a:cs typeface="+mn-cs"/>
              </a:rPr>
              <a:t>Hoe kan de natuur ons inspireren?</a:t>
            </a:r>
          </a:p>
        </p:txBody>
      </p:sp>
    </p:spTree>
    <p:extLst>
      <p:ext uri="{BB962C8B-B14F-4D97-AF65-F5344CB8AC3E}">
        <p14:creationId xmlns:p14="http://schemas.microsoft.com/office/powerpoint/2010/main" val="238751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media 9" title="My Octopus Teacher | Official Trailer | Netflix">
            <a:hlinkClick r:id="" action="ppaction://media"/>
            <a:extLst>
              <a:ext uri="{FF2B5EF4-FFF2-40B4-BE49-F238E27FC236}">
                <a16:creationId xmlns:a16="http://schemas.microsoft.com/office/drawing/2014/main" id="{BF31AC9D-FBDF-5C36-F37F-4B46FAAD01A0}"/>
              </a:ext>
            </a:extLst>
          </p:cNvPr>
          <p:cNvPicPr>
            <a:picLocks noGrp="1" noRot="1" noChangeAspect="1"/>
          </p:cNvPicPr>
          <p:nvPr>
            <p:ph idx="1"/>
            <a:videoFile r:link="rId1"/>
          </p:nvPr>
        </p:nvPicPr>
        <p:blipFill>
          <a:blip r:embed="rId3"/>
          <a:stretch>
            <a:fillRect/>
          </a:stretch>
        </p:blipFill>
        <p:spPr>
          <a:xfrm>
            <a:off x="390525" y="547688"/>
            <a:ext cx="9911482" cy="5595937"/>
          </a:xfrm>
          <a:prstGeom prst="rect">
            <a:avLst/>
          </a:prstGeom>
        </p:spPr>
      </p:pic>
    </p:spTree>
    <p:extLst>
      <p:ext uri="{BB962C8B-B14F-4D97-AF65-F5344CB8AC3E}">
        <p14:creationId xmlns:p14="http://schemas.microsoft.com/office/powerpoint/2010/main" val="3006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1180</Words>
  <Application>Microsoft Office PowerPoint</Application>
  <PresentationFormat>Breedbeeld</PresentationFormat>
  <Paragraphs>94</Paragraphs>
  <Slides>25</Slides>
  <Notes>8</Notes>
  <HiddenSlides>0</HiddenSlides>
  <MMClips>4</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25</vt:i4>
      </vt:variant>
    </vt:vector>
  </HeadingPairs>
  <TitlesOfParts>
    <vt:vector size="33" baseType="lpstr">
      <vt:lpstr>Aptos</vt:lpstr>
      <vt:lpstr>Arial</vt:lpstr>
      <vt:lpstr>Arial Black</vt:lpstr>
      <vt:lpstr>Calibri</vt:lpstr>
      <vt:lpstr>Calibri Light</vt:lpstr>
      <vt:lpstr>Produkt</vt:lpstr>
      <vt:lpstr>Söhne</vt:lpstr>
      <vt:lpstr>ThemaYuverta</vt:lpstr>
      <vt:lpstr>De stad van de Toekomst Circulaire economie</vt:lpstr>
      <vt:lpstr>Kijk en luister tips T&amp;O</vt:lpstr>
      <vt:lpstr>Next-nature</vt:lpstr>
      <vt:lpstr>PowerPoint-presentatie</vt:lpstr>
      <vt:lpstr>PowerPoint-presentatie</vt:lpstr>
      <vt:lpstr>Welcome to spaceship Earth – next nature</vt:lpstr>
      <vt:lpstr>Bio-mimicy, ecologische principes &amp; Stedelijk metabolisme</vt:lpstr>
      <vt:lpstr>PowerPoint-presentatie</vt:lpstr>
      <vt:lpstr>PowerPoint-presentatie</vt:lpstr>
      <vt:lpstr>Biomimicry</vt:lpstr>
      <vt:lpstr>Biomomicry</vt:lpstr>
      <vt:lpstr>PowerPoint-presentatie</vt:lpstr>
      <vt:lpstr>Biomomicry</vt:lpstr>
      <vt:lpstr>PowerPoint-presentatie</vt:lpstr>
      <vt:lpstr>Ecologische principes</vt:lpstr>
      <vt:lpstr>Ecologische principes</vt:lpstr>
      <vt:lpstr>Ecologische principes</vt:lpstr>
      <vt:lpstr>Ecologische principes</vt:lpstr>
      <vt:lpstr>Ecologische principes</vt:lpstr>
      <vt:lpstr>Ecologische principes</vt:lpstr>
      <vt:lpstr>Inzicht in complexiteit en afhankelijkheid</vt:lpstr>
      <vt:lpstr>PowerPoint-presentatie</vt:lpstr>
      <vt:lpstr>Stedelijk metabolisme</vt:lpstr>
      <vt:lpstr>Opdracht:  Bio-mimicry</vt:lpstr>
      <vt:lpstr>Wat zijn de effecten van microplastics op ons “stedelijk” metabolisme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stad van de Toekomst Circulaire economie</dc:title>
  <dc:creator>Gerjan de Ruiter</dc:creator>
  <cp:lastModifiedBy>Gerjan de Ruiter</cp:lastModifiedBy>
  <cp:revision>1</cp:revision>
  <dcterms:created xsi:type="dcterms:W3CDTF">2024-03-13T12:35:14Z</dcterms:created>
  <dcterms:modified xsi:type="dcterms:W3CDTF">2024-03-15T09:22:01Z</dcterms:modified>
</cp:coreProperties>
</file>